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6"/>
  </p:notesMasterIdLst>
  <p:handoutMasterIdLst>
    <p:handoutMasterId r:id="rId17"/>
  </p:handoutMasterIdLst>
  <p:sldIdLst>
    <p:sldId id="379" r:id="rId2"/>
    <p:sldId id="380" r:id="rId3"/>
    <p:sldId id="381" r:id="rId4"/>
    <p:sldId id="382" r:id="rId5"/>
    <p:sldId id="383" r:id="rId6"/>
    <p:sldId id="384" r:id="rId7"/>
    <p:sldId id="473" r:id="rId8"/>
    <p:sldId id="474" r:id="rId9"/>
    <p:sldId id="476" r:id="rId10"/>
    <p:sldId id="477" r:id="rId11"/>
    <p:sldId id="472" r:id="rId12"/>
    <p:sldId id="479" r:id="rId13"/>
    <p:sldId id="471" r:id="rId14"/>
    <p:sldId id="386" r:id="rId15"/>
  </p:sldIdLst>
  <p:sldSz cx="9906000" cy="6858000" type="A4"/>
  <p:notesSz cx="6648450" cy="9896475"/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kern="1200">
        <a:solidFill>
          <a:srgbClr val="DDDDDD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rgbClr val="DDDDDD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rgbClr val="DDDDDD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rgbClr val="DDDDDD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rgbClr val="DDDDDD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DDDDDD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DDDDDD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DDDDDD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DDDDDD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">
          <p15:clr>
            <a:srgbClr val="A4A3A4"/>
          </p15:clr>
        </p15:guide>
        <p15:guide id="2" pos="33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DDDDDD"/>
    <a:srgbClr val="003FFF"/>
    <a:srgbClr val="00FF00"/>
    <a:srgbClr val="B0D9E8"/>
    <a:srgbClr val="D0CDBC"/>
    <a:srgbClr val="006EFF"/>
    <a:srgbClr val="161770"/>
    <a:srgbClr val="0033CC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35" autoAdjust="0"/>
    <p:restoredTop sz="97831" autoAdjust="0"/>
  </p:normalViewPr>
  <p:slideViewPr>
    <p:cSldViewPr snapToObjects="1">
      <p:cViewPr varScale="1">
        <p:scale>
          <a:sx n="122" d="100"/>
          <a:sy n="122" d="100"/>
        </p:scale>
        <p:origin x="1544" y="208"/>
      </p:cViewPr>
      <p:guideLst>
        <p:guide orient="horz" pos="73"/>
        <p:guide pos="33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1303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518" tIns="47259" rIns="94518" bIns="47259" numCol="1" anchor="t" anchorCtr="0" compatLnSpc="1">
            <a:prstTxWarp prst="textNoShape">
              <a:avLst/>
            </a:prstTxWarp>
          </a:bodyPr>
          <a:lstStyle>
            <a:lvl1pPr algn="l" defTabSz="946150"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5550" y="0"/>
            <a:ext cx="28813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518" tIns="47259" rIns="94518" bIns="47259" numCol="1" anchor="t" anchorCtr="0" compatLnSpc="1">
            <a:prstTxWarp prst="textNoShape">
              <a:avLst/>
            </a:prstTxWarp>
          </a:bodyPr>
          <a:lstStyle>
            <a:lvl1pPr algn="r" defTabSz="946150"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99588"/>
            <a:ext cx="28813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518" tIns="47259" rIns="94518" bIns="47259" numCol="1" anchor="b" anchorCtr="0" compatLnSpc="1">
            <a:prstTxWarp prst="textNoShape">
              <a:avLst/>
            </a:prstTxWarp>
          </a:bodyPr>
          <a:lstStyle>
            <a:lvl1pPr algn="l" defTabSz="946150"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65550" y="9399588"/>
            <a:ext cx="28813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518" tIns="47259" rIns="94518" bIns="47259" numCol="1" anchor="b" anchorCtr="0" compatLnSpc="1">
            <a:prstTxWarp prst="textNoShape">
              <a:avLst/>
            </a:prstTxWarp>
          </a:bodyPr>
          <a:lstStyle>
            <a:lvl1pPr algn="r" defTabSz="946150"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021F398-A41C-47AA-B7AF-264EF27BAD8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30651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518" tIns="47259" rIns="94518" bIns="47259" numCol="1" anchor="t" anchorCtr="0" compatLnSpc="1">
            <a:prstTxWarp prst="textNoShape">
              <a:avLst/>
            </a:prstTxWarp>
          </a:bodyPr>
          <a:lstStyle>
            <a:lvl1pPr algn="l" defTabSz="946150"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5550" y="0"/>
            <a:ext cx="28813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518" tIns="47259" rIns="94518" bIns="47259" numCol="1" anchor="t" anchorCtr="0" compatLnSpc="1">
            <a:prstTxWarp prst="textNoShape">
              <a:avLst/>
            </a:prstTxWarp>
          </a:bodyPr>
          <a:lstStyle>
            <a:lvl1pPr algn="r" defTabSz="946150"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95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46113" y="741363"/>
            <a:ext cx="5356225" cy="3709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5163" y="4700588"/>
            <a:ext cx="5318125" cy="445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518" tIns="47259" rIns="94518" bIns="472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9588"/>
            <a:ext cx="28813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518" tIns="47259" rIns="94518" bIns="47259" numCol="1" anchor="b" anchorCtr="0" compatLnSpc="1">
            <a:prstTxWarp prst="textNoShape">
              <a:avLst/>
            </a:prstTxWarp>
          </a:bodyPr>
          <a:lstStyle>
            <a:lvl1pPr algn="l" defTabSz="946150"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5550" y="9399588"/>
            <a:ext cx="288131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518" tIns="47259" rIns="94518" bIns="47259" numCol="1" anchor="b" anchorCtr="0" compatLnSpc="1">
            <a:prstTxWarp prst="textNoShape">
              <a:avLst/>
            </a:prstTxWarp>
          </a:bodyPr>
          <a:lstStyle>
            <a:lvl1pPr algn="r" defTabSz="946150"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BEDCE1B-86D3-4DCF-90AC-A43019B2596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72964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6386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8434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0482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2530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4578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6626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0E564-27E4-2B04-8E8D-FF22C68AC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Placeholder 2">
            <a:extLst>
              <a:ext uri="{FF2B5EF4-FFF2-40B4-BE49-F238E27FC236}">
                <a16:creationId xmlns:a16="http://schemas.microsoft.com/office/drawing/2014/main" id="{7D01FE60-C31C-DD42-834C-7ABCB2F3C1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6626" name="Placeholder 3">
            <a:extLst>
              <a:ext uri="{FF2B5EF4-FFF2-40B4-BE49-F238E27FC236}">
                <a16:creationId xmlns:a16="http://schemas.microsoft.com/office/drawing/2014/main" id="{5A7C76D2-63AA-ABD3-CBF3-C5A196F09B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53231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EE3F5-5B3E-5356-5036-87541FF7C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Placeholder 2">
            <a:extLst>
              <a:ext uri="{FF2B5EF4-FFF2-40B4-BE49-F238E27FC236}">
                <a16:creationId xmlns:a16="http://schemas.microsoft.com/office/drawing/2014/main" id="{ACE1EDA5-D13B-3B9D-97F1-68AC26CBD6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6626" name="Placeholder 3">
            <a:extLst>
              <a:ext uri="{FF2B5EF4-FFF2-40B4-BE49-F238E27FC236}">
                <a16:creationId xmlns:a16="http://schemas.microsoft.com/office/drawing/2014/main" id="{FC5E3894-B03B-45BB-E965-CCF5AF4AB8F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3428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618FA-C19F-9D90-E1EC-95FC7E08A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Placeholder 2">
            <a:extLst>
              <a:ext uri="{FF2B5EF4-FFF2-40B4-BE49-F238E27FC236}">
                <a16:creationId xmlns:a16="http://schemas.microsoft.com/office/drawing/2014/main" id="{7372C351-6900-F1A4-F81F-C2F9A6E82D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6626" name="Placeholder 3">
            <a:extLst>
              <a:ext uri="{FF2B5EF4-FFF2-40B4-BE49-F238E27FC236}">
                <a16:creationId xmlns:a16="http://schemas.microsoft.com/office/drawing/2014/main" id="{6C965124-70C2-0882-3DD1-7D52B03C3B4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6893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3D660-D7BB-41BD-3338-76A7E6EAA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Placeholder 2">
            <a:extLst>
              <a:ext uri="{FF2B5EF4-FFF2-40B4-BE49-F238E27FC236}">
                <a16:creationId xmlns:a16="http://schemas.microsoft.com/office/drawing/2014/main" id="{BF4F665E-9DCB-9344-800E-0154E2D3BC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6626" name="Placeholder 3">
            <a:extLst>
              <a:ext uri="{FF2B5EF4-FFF2-40B4-BE49-F238E27FC236}">
                <a16:creationId xmlns:a16="http://schemas.microsoft.com/office/drawing/2014/main" id="{4F7E6648-E3D1-F1AB-2483-415CAB2777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28645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665B7-4FB1-5087-DF91-70E7BFE45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Placeholder 2">
            <a:extLst>
              <a:ext uri="{FF2B5EF4-FFF2-40B4-BE49-F238E27FC236}">
                <a16:creationId xmlns:a16="http://schemas.microsoft.com/office/drawing/2014/main" id="{9B57D4D9-571B-E32F-C847-91A32DF7FF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6626" name="Placeholder 3">
            <a:extLst>
              <a:ext uri="{FF2B5EF4-FFF2-40B4-BE49-F238E27FC236}">
                <a16:creationId xmlns:a16="http://schemas.microsoft.com/office/drawing/2014/main" id="{AC38508D-D48D-9C87-F1DC-9928740BEF2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52732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D731F-1682-DFDD-AFEA-F8BDCE47F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Placeholder 2">
            <a:extLst>
              <a:ext uri="{FF2B5EF4-FFF2-40B4-BE49-F238E27FC236}">
                <a16:creationId xmlns:a16="http://schemas.microsoft.com/office/drawing/2014/main" id="{FE5E07F8-3643-546C-6FAD-FB55244884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6626" name="Placeholder 3">
            <a:extLst>
              <a:ext uri="{FF2B5EF4-FFF2-40B4-BE49-F238E27FC236}">
                <a16:creationId xmlns:a16="http://schemas.microsoft.com/office/drawing/2014/main" id="{23842D67-BDC5-7935-00C1-8DCD727108C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92961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41689-BE20-6EE7-59C7-6271E6D6E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Placeholder 2">
            <a:extLst>
              <a:ext uri="{FF2B5EF4-FFF2-40B4-BE49-F238E27FC236}">
                <a16:creationId xmlns:a16="http://schemas.microsoft.com/office/drawing/2014/main" id="{C03D236D-2A40-B940-EDB5-667215C58A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6626" name="Placeholder 3">
            <a:extLst>
              <a:ext uri="{FF2B5EF4-FFF2-40B4-BE49-F238E27FC236}">
                <a16:creationId xmlns:a16="http://schemas.microsoft.com/office/drawing/2014/main" id="{C191D95F-952C-48D4-B518-F09AF26A215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31563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0722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0"/>
          <p:cNvPicPr preferRelativeResize="0"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6021388"/>
            <a:ext cx="128587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xmlns="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5" name="Text Box 31"/>
          <p:cNvSpPr txBox="1">
            <a:spLocks noChangeArrowheads="1"/>
          </p:cNvSpPr>
          <p:nvPr userDrawn="1"/>
        </p:nvSpPr>
        <p:spPr bwMode="auto">
          <a:xfrm>
            <a:off x="193675" y="6497638"/>
            <a:ext cx="22733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de-DE" sz="1000" dirty="0">
                <a:solidFill>
                  <a:srgbClr val="808080"/>
                </a:solidFill>
              </a:rPr>
              <a:t>WF STEUERUNGSTECHNIK GMBH</a:t>
            </a:r>
          </a:p>
        </p:txBody>
      </p:sp>
    </p:spTree>
    <p:extLst>
      <p:ext uri="{BB962C8B-B14F-4D97-AF65-F5344CB8AC3E}">
        <p14:creationId xmlns:p14="http://schemas.microsoft.com/office/powerpoint/2010/main" val="3974182544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1659213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wmf"/><Relationship Id="rId4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ns2="http://schemas.openxmlformats.org/officeDocument/2006/relationships" xmlns:ns3="http://schemas.microsoft.com/office/drawing/2010/main" xmlns:ns4="http://schemas.microsoft.com/office/powerpoint/2010/main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0"/>
          <p:cNvPicPr>
            <a:picLocks noChangeAspect="1" noChangeArrowheads="1"/>
          </p:cNvPicPr>
          <p:nvPr userDrawn="1"/>
        </p:nvPicPr>
        <p:blipFill>
          <a:blip ns2:embed="rId4" cstate="print">
            <a:extLst>
              <a:ext uri="{28A0092B-C50C-407E-A947-70E740481C1C}">
                <ns3:useLocalDpi val="0"/>
              </a:ext>
            </a:extLst>
          </a:blip>
          <a:srcRect/>
          <a:stretch>
            <a:fillRect/>
          </a:stretch>
        </p:blipFill>
        <p:spPr bwMode="auto">
          <a:xfrm>
            <a:off x="193674" y="125412"/>
            <a:ext cx="2635089" cy="783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3:hiddenFill>
                <a:solidFill>
                  <a:schemeClr val="bg1"/>
                </a:solidFill>
              </ns3:hiddenFill>
            </a:ext>
            <a:ext uri="{91240B29-F687-4f45-9708-019B960494DF}">
              <ns3:hiddenLine w="12700" algn="ctr">
                <a:solidFill>
                  <a:schemeClr val="tx1"/>
                </a:solidFill>
                <a:miter lim="800000"/>
                <a:headEnd/>
                <a:tailEnd/>
              </ns3:hiddenLine>
            </a:ext>
            <a:ext uri="{AF507438-7753-43e0-B8FC-AC1667EBCBE1}">
              <ns3:hiddenEffects>
                <a:effectLst>
                  <a:outerShdw dist="35921" dir="2700000" algn="ctr" rotWithShape="0">
                    <a:schemeClr val="bg2"/>
                  </a:outerShdw>
                </a:effectLst>
              </ns3:hiddenEffects>
            </a:ext>
          </a:extLst>
        </p:spPr>
      </p:pic>
      <p:sp>
        <p:nvSpPr>
          <p:cNvPr id="1027" name="Rectangle 23"/>
          <p:cNvSpPr>
            <a:spLocks noChangeArrowheads="1"/>
          </p:cNvSpPr>
          <p:nvPr userDrawn="1"/>
        </p:nvSpPr>
        <p:spPr bwMode="auto">
          <a:xfrm>
            <a:off x="4172957" y="6057900"/>
            <a:ext cx="2500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3:hiddenFill>
                <a:solidFill>
                  <a:schemeClr val="accent1"/>
                </a:solidFill>
              </ns3:hiddenFill>
            </a:ext>
            <a:ext uri="{91240B29-F687-4f45-9708-019B960494DF}">
              <ns3:hiddenLine w="9525">
                <a:solidFill>
                  <a:schemeClr val="tx1"/>
                </a:solidFill>
                <a:miter lim="800000"/>
                <a:headEnd/>
                <a:tailEnd/>
              </ns3:hiddenLine>
            </a:ext>
            <a:ext uri="{AF507438-7753-43e0-B8FC-AC1667EBCBE1}">
              <ns3:hiddenEffects>
                <a:effectLst>
                  <a:outerShdw dist="35921" dir="2700000" algn="ctr" rotWithShape="0">
                    <a:schemeClr val="bg2"/>
                  </a:outerShdw>
                </a:effectLst>
              </ns3:hiddenEffects>
            </a:ext>
          </a:extLst>
        </p:spPr>
        <p:txBody>
          <a:bodyPr wrap="none">
            <a:spAutoFit/>
          </a:bodyPr>
          <a:lstStyle/>
          <a:p>
            <a:br>
              <a:rPr lang="de-DE" sz="1000" dirty="0">
                <a:solidFill>
                  <a:srgbClr val="808080"/>
                </a:solidFill>
              </a:rPr>
            </a:br>
            <a:fld id="{AE63FDC1-F4C9-4358-BD2B-343216413F58}" type="slidenum">
              <a:rPr sz="1000" noProof="1">
                <a:solidFill>
                  <a:srgbClr val="808080"/>
                </a:solidFill>
              </a:rPr>
              <a:pPr/>
              <a:t>‹Nr.›</a:t>
            </a:fld>
            <a:endParaRPr lang="de-DE" sz="1000" dirty="0">
              <a:solidFill>
                <a:srgbClr val="808080"/>
              </a:solidFill>
            </a:endParaRPr>
          </a:p>
          <a:p>
            <a:br>
              <a:rPr lang="de-DE" sz="1000" dirty="0">
                <a:solidFill>
                  <a:srgbClr val="808080"/>
                </a:solidFill>
              </a:rPr>
            </a:br>
            <a:r>
              <a:rPr lang="de-DE" sz="1000" dirty="0">
                <a:solidFill>
                  <a:srgbClr val="808080"/>
                </a:solidFill>
              </a:rPr>
              <a:t>Revision: April 2026 - N. Kloss</a:t>
            </a:r>
          </a:p>
        </p:txBody>
      </p:sp>
      <p:pic>
        <p:nvPicPr>
          <p:cNvPr id="1028" name="Picture 30"/>
          <p:cNvPicPr preferRelativeResize="0">
            <a:picLocks noChangeArrowheads="1"/>
          </p:cNvPicPr>
          <p:nvPr userDrawn="1"/>
        </p:nvPicPr>
        <p:blipFill>
          <a:blip ns2:embed="rId5" cstate="print">
            <a:extLst>
              <a:ext uri="{28A0092B-C50C-407E-A947-70E740481C1C}">
                <ns3:useLocalDpi val="0"/>
              </a:ext>
            </a:extLst>
          </a:blip>
          <a:srcRect/>
          <a:stretch>
            <a:fillRect/>
          </a:stretch>
        </p:blipFill>
        <p:spPr bwMode="auto">
          <a:xfrm>
            <a:off x="701675" y="6021388"/>
            <a:ext cx="128587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3:hiddenFill>
                <a:solidFill>
                  <a:srgbClr val="000000"/>
                </a:solidFill>
              </ns3:hiddenFill>
            </a:ext>
            <a:ext uri="{91240B29-F687-4f45-9708-019B960494DF}">
              <ns3:hiddenLine w="0" algn="in">
                <a:solidFill>
                  <a:srgbClr val="000000"/>
                </a:solidFill>
                <a:miter lim="800000"/>
                <a:headEnd/>
                <a:tailEnd/>
              </ns3:hiddenLine>
            </a:ext>
            <a:ext uri="{AF507438-7753-43e0-B8FC-AC1667EBCBE1}">
              <ns3:hiddenEffects>
                <a:effectLst>
                  <a:outerShdw dist="35921" dir="2700000" algn="ctr" rotWithShape="0">
                    <a:srgbClr val="CCCCCC"/>
                  </a:outerShdw>
                </a:effectLst>
              </ns3:hiddenEffects>
            </a:ext>
          </a:extLst>
        </p:spPr>
      </p:pic>
      <p:sp>
        <p:nvSpPr>
          <p:cNvPr id="1030" name="Text Box 31"/>
          <p:cNvSpPr txBox="1">
            <a:spLocks noChangeArrowheads="1"/>
          </p:cNvSpPr>
          <p:nvPr userDrawn="1"/>
        </p:nvSpPr>
        <p:spPr bwMode="auto">
          <a:xfrm>
            <a:off x="193675" y="6497638"/>
            <a:ext cx="22733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3:hiddenFill>
                <a:solidFill>
                  <a:schemeClr val="accent1"/>
                </a:solidFill>
              </ns3:hiddenFill>
            </a:ext>
            <a:ext uri="{91240B29-F687-4f45-9708-019B960494DF}">
              <ns3:hiddenLine w="9525">
                <a:solidFill>
                  <a:schemeClr val="tx1"/>
                </a:solidFill>
                <a:miter lim="800000"/>
                <a:headEnd/>
                <a:tailEnd/>
              </ns3:hiddenLine>
            </a:ext>
            <a:ext uri="{AF507438-7753-43e0-B8FC-AC1667EBCBE1}">
              <ns3:hiddenEffects>
                <a:effectLst>
                  <a:outerShdw dist="35921" dir="2700000" algn="ctr" rotWithShape="0">
                    <a:schemeClr val="bg2"/>
                  </a:outerShdw>
                </a:effectLst>
              </ns3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de-DE" sz="1000">
                <a:solidFill>
                  <a:srgbClr val="808080"/>
                </a:solidFill>
              </a:rPr>
              <a:t>WF STEUERUNGSTECHNIK GMBH</a:t>
            </a:r>
          </a:p>
        </p:txBody>
      </p:sp>
      <p:sp>
        <p:nvSpPr>
          <p:cNvPr id="3" name="Rechteck 2"/>
          <p:cNvSpPr/>
          <p:nvPr userDrawn="1"/>
        </p:nvSpPr>
        <p:spPr>
          <a:xfrm>
            <a:off x="6905332" y="6057900"/>
            <a:ext cx="2805576" cy="707886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ns3:hiddenEffects>
                <a:effectLst>
                  <a:outerShdw dist="35921" dir="2700000" algn="ctr" rotWithShape="0">
                    <a:schemeClr val="bg2"/>
                  </a:outerShdw>
                </a:effectLst>
              </ns3:hiddenEffects>
            </a:ext>
          </a:extLst>
        </p:spPr>
        <p:txBody>
          <a:bodyPr wrap="none">
            <a:spAutoFit/>
          </a:bodyPr>
          <a:lstStyle/>
          <a:p>
            <a:r>
              <a:rPr lang="de-DE" sz="1000">
                <a:solidFill>
                  <a:srgbClr val="808080"/>
                </a:solidFill>
              </a:rPr>
              <a:t>Zeppelinstr.  7-9</a:t>
            </a:r>
          </a:p>
          <a:p>
            <a:r>
              <a:rPr lang="de-DE" sz="1000">
                <a:solidFill>
                  <a:srgbClr val="808080"/>
                </a:solidFill>
              </a:rPr>
              <a:t>75446 </a:t>
            </a:r>
            <a:r>
              <a:rPr lang="de-DE" sz="1000" err="1">
                <a:solidFill>
                  <a:srgbClr val="808080"/>
                </a:solidFill>
              </a:rPr>
              <a:t>Wiernsheim</a:t>
            </a:r>
            <a:br>
              <a:rPr lang="de-DE" sz="1000">
                <a:solidFill>
                  <a:srgbClr val="808080"/>
                </a:solidFill>
              </a:rPr>
            </a:br>
            <a:r>
              <a:rPr lang="de-DE" sz="1000">
                <a:solidFill>
                  <a:srgbClr val="808080"/>
                </a:solidFill>
              </a:rPr>
              <a:t> Tel. 0 70 44 – 911 1 00</a:t>
            </a:r>
          </a:p>
          <a:p>
            <a:r>
              <a:rPr lang="de-DE" sz="1000">
                <a:solidFill>
                  <a:srgbClr val="808080"/>
                </a:solidFill>
              </a:rPr>
              <a:t>norman.kloss@airleader.de, www.airleader.de</a:t>
            </a:r>
          </a:p>
        </p:txBody>
      </p:sp>
    </p:spTree>
    <p:extLst>
      <p:ext uri="{BB962C8B-B14F-4D97-AF65-F5344CB8AC3E}">
        <ns4:creationId val="734623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ns2:id="rId1"/>
    <p:sldLayoutId id="2147483689" ns2:id="rId2"/>
  </p:sldLayoutIdLst>
  <p:transition>
    <p:wipe dir="r"/>
  </p:transition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0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j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j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ns2="http://schemas.openxmlformats.org/officeDocument/2006/relationships" xmlns:ns3="http://schemas.microsoft.com/office/drawing/2010/main" xmlns:ns4="http://schemas.microsoft.com/office/drawing/2014/main" xmlns:ns5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G_0541"/>
          <p:cNvPicPr>
            <a:picLocks noChangeAspect="1" noChangeArrowheads="1"/>
          </p:cNvPicPr>
          <p:nvPr/>
        </p:nvPicPr>
        <p:blipFill>
          <a:blip ns2:embed="rId3"/>
          <a:srcRect l="15388" t="53778" r="11572"/>
          <a:stretch>
            <a:fillRect/>
          </a:stretch>
        </p:blipFill>
        <p:spPr bwMode="auto">
          <a:xfrm>
            <a:off x="1086909" y="1717327"/>
            <a:ext cx="7723585" cy="3871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10" name="Rectangle 112"/>
          <p:cNvSpPr>
            <a:spLocks noChangeArrowheads="1"/>
          </p:cNvSpPr>
          <p:nvPr/>
        </p:nvSpPr>
        <p:spPr bwMode="auto">
          <a:xfrm>
            <a:off x="381000" y="1082675"/>
            <a:ext cx="462543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3:hiddenFill>
                <a:solidFill>
                  <a:schemeClr val="accent1"/>
                </a:solidFill>
              </ns3:hiddenFill>
            </a:ext>
            <a:ext uri="{91240B29-F687-4f45-9708-019B960494DF}">
              <ns3:hiddenLine w="9525">
                <a:solidFill>
                  <a:schemeClr val="tx1"/>
                </a:solidFill>
                <a:miter lim="800000"/>
                <a:headEnd/>
                <a:tailEnd/>
              </ns3:hiddenLine>
            </a:ext>
            <a:ext uri="{AF507438-7753-43e0-B8FC-AC1667EBCBE1}">
              <ns3:hiddenEffects>
                <a:effectLst>
                  <a:outerShdw dist="35921" dir="2700000" algn="ctr" rotWithShape="0">
                    <a:schemeClr val="bg2"/>
                  </a:outerShdw>
                </a:effectLst>
              </ns3:hiddenEffects>
            </a:ext>
          </a:extLst>
        </p:spPr>
        <p:txBody>
          <a:bodyPr wrap="none">
            <a:spAutoFit/>
          </a:bodyPr>
          <a:lstStyle/>
          <a:p>
            <a:pPr algn="l">
              <a:buNone/>
            </a:pPr>
            <a:r>
              <a:rPr sz="2400">
                <a:solidFill>
                  <a:srgbClr val="FFCC00"/>
                </a:solidFill>
                <a:latin typeface="Calibri"/>
                <a:ea typeface="Calibri"/>
                <a:cs typeface="Calibri"/>
              </a:rPr>
              <a:t>Detect bearing damage in time:</a:t>
            </a:r>
          </a:p>
        </p:txBody>
      </p:sp>
      <p:sp>
        <p:nvSpPr>
          <p:cNvPr id="2" name="Rectangle 5">
            <a:extLst>
              <a:ext uri="{FF2B5EF4-FFF2-40B4-BE49-F238E27FC236}">
                <ns4:creationId id="{E03974C2-C911-C284-F3FB-918BED0C7C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2440" y="666868"/>
            <a:ext cx="21767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3:hiddenFill>
                <a:solidFill>
                  <a:schemeClr val="accent1"/>
                </a:solidFill>
              </ns3:hiddenFill>
            </a:ext>
            <a:ext uri="{91240B29-F687-4f45-9708-019B960494DF}">
              <ns3:hiddenLine w="9525">
                <a:solidFill>
                  <a:schemeClr val="tx1"/>
                </a:solidFill>
                <a:miter lim="800000"/>
                <a:headEnd/>
                <a:tailEnd/>
              </ns3:hiddenLine>
            </a:ext>
            <a:ext uri="{AF507438-7753-43e0-B8FC-AC1667EBCBE1}">
              <ns3:hiddenEffects>
                <a:effectLst>
                  <a:outerShdw dist="35921" dir="2700000" algn="ctr" rotWithShape="0">
                    <a:schemeClr val="bg2"/>
                  </a:outerShdw>
                </a:effectLst>
              </ns3:hiddenEffects>
            </a:ext>
          </a:extLst>
        </p:spPr>
        <p:txBody>
          <a:bodyPr wrap="none">
            <a:spAutoFit/>
          </a:bodyPr>
          <a:lstStyle/>
          <a:p>
            <a:pPr algn="r">
              <a:buNone/>
            </a:pPr>
            <a:r>
              <a:rPr sz="2000">
                <a:latin typeface="Calibri"/>
                <a:ea typeface="Calibri"/>
                <a:cs typeface="Calibri"/>
              </a:rPr>
              <a:t>Bearing monitoring</a:t>
            </a:r>
          </a:p>
        </p:txBody>
      </p:sp>
      <p:sp>
        <p:nvSpPr>
          <p:cNvPr id="3" name="Text Box 16">
            <a:extLst>
              <a:ext uri="{FF2B5EF4-FFF2-40B4-BE49-F238E27FC236}">
                <ns4:creationId id="{97D92159-837C-0464-9D47-B342D2FED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2800" y="108773"/>
            <a:ext cx="665639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3:hiddenFill>
                <a:solidFill>
                  <a:schemeClr val="accent1"/>
                </a:solidFill>
              </ns3:hiddenFill>
            </a:ext>
            <a:ext uri="{91240B29-F687-4f45-9708-019B960494DF}">
              <ns3:hiddenLine w="12700" algn="ctr">
                <a:solidFill>
                  <a:srgbClr val="00FF00"/>
                </a:solidFill>
                <a:miter lim="800000"/>
                <a:headEnd type="none" w="lg" len="lg"/>
                <a:tailEnd/>
              </ns3:hiddenLine>
            </a:ext>
            <a:ext uri="{AF507438-7753-43e0-B8FC-AC1667EBCBE1}">
              <ns3:hiddenEffects>
                <a:effectLst>
                  <a:outerShdw dist="35921" dir="2700000" algn="ctr" rotWithShape="0">
                    <a:schemeClr val="bg2"/>
                  </a:outerShdw>
                </a:effectLst>
              </ns3:hiddenEffects>
            </a:ext>
          </a:extLst>
        </p:spPr>
        <p:txBody>
          <a:bodyPr wrap="none">
            <a:spAutoFit/>
          </a:bodyPr>
          <a:lstStyle>
            <a:lvl1pPr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spcBef>
                <a:spcPct val="50000"/>
              </a:spcBef>
              <a:buNone/>
            </a:pPr>
            <a:r>
              <a:rPr sz="4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Preventive maintenance</a:t>
            </a:r>
          </a:p>
        </p:txBody>
      </p:sp>
    </p:spTree>
    <p:extLst>
      <p:ext uri="{BB962C8B-B14F-4D97-AF65-F5344CB8AC3E}">
        <ns5:creationId val="1032095306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ns2="http://schemas.microsoft.com/office/drawing/2010/main" xmlns:ns3="http://schemas.openxmlformats.org/officeDocument/2006/relationships" xmlns:ns4="http://schemas.microsoft.com/office/drawing/2014/main" xmlns:ns5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448944" y="3332599"/>
            <a:ext cx="4090543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2:hiddenFill>
                <a:solidFill>
                  <a:schemeClr val="accent1"/>
                </a:solidFill>
              </ns2:hiddenFill>
            </a:ext>
            <a:ext uri="{91240B29-F687-4f45-9708-019B960494DF}">
              <ns2:hiddenLine w="9525" algn="ctr">
                <a:solidFill>
                  <a:schemeClr val="tx1"/>
                </a:solidFill>
                <a:miter lim="800000"/>
                <a:headEnd/>
                <a:tailEnd/>
              </ns2:hiddenLine>
            </a:ext>
            <a:ext uri="{AF507438-7753-43e0-B8FC-AC1667EBCBE1}">
              <ns2:hiddenEffects>
                <a:effectLst>
                  <a:outerShdw dist="35921" dir="2700000" algn="ctr" rotWithShape="0">
                    <a:schemeClr val="bg2"/>
                  </a:outerShdw>
                </a:effectLst>
              </ns2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spcAft>
                <a:spcPct val="50000"/>
              </a:spcAft>
              <a:buFont typeface="Arial"/>
              <a:buNone/>
              <a:tabLst>
                <a:tab pos="1165225" algn="l"/>
              </a:tabLst>
            </a:pPr>
            <a:r>
              <a:rPr sz="2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Bearing damage in compressors</a:t>
            </a:r>
          </a:p>
          <a:p>
            <a:pPr>
              <a:spcBef>
                <a:spcPct val="0"/>
              </a:spcBef>
              <a:spcAft>
                <a:spcPct val="50000"/>
              </a:spcAft>
              <a:buFont typeface="Arial"/>
              <a:buNone/>
              <a:tabLst>
                <a:tab pos="1165225" algn="l"/>
              </a:tabLst>
            </a:pPr>
            <a:r>
              <a:rPr sz="2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causes substantial costs.</a:t>
            </a:r>
          </a:p>
          <a:p>
            <a:pPr>
              <a:spcBef>
                <a:spcPct val="0"/>
              </a:spcBef>
              <a:spcAft>
                <a:spcPct val="50000"/>
              </a:spcAft>
              <a:buFont typeface="Arial"/>
              <a:buNone/>
              <a:tabLst>
                <a:tab pos="1165225" algn="l"/>
              </a:tabLst>
            </a:pPr>
            <a:r>
              <a:rPr sz="2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Replacement compressors are not always</a:t>
            </a:r>
          </a:p>
          <a:p>
            <a:pPr>
              <a:spcBef>
                <a:spcPct val="0"/>
              </a:spcBef>
              <a:spcAft>
                <a:spcPct val="50000"/>
              </a:spcAft>
              <a:buFont typeface="Arial"/>
              <a:buNone/>
              <a:tabLst>
                <a:tab pos="1165225" algn="l"/>
              </a:tabLst>
            </a:pPr>
            <a:r>
              <a:rPr sz="2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available at short notice.</a:t>
            </a:r>
          </a:p>
          <a:p>
            <a:pPr>
              <a:spcBef>
                <a:spcPct val="0"/>
              </a:spcBef>
              <a:spcAft>
                <a:spcPct val="50000"/>
              </a:spcAft>
              <a:buFont typeface="Arial"/>
              <a:buNone/>
              <a:tabLst>
                <a:tab pos="1165225" algn="l"/>
              </a:tabLst>
            </a:pPr>
            <a:r>
              <a:rPr sz="2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Longer downtime</a:t>
            </a:r>
          </a:p>
          <a:p>
            <a:pPr>
              <a:spcBef>
                <a:spcPct val="0"/>
              </a:spcBef>
              <a:spcAft>
                <a:spcPct val="50000"/>
              </a:spcAft>
              <a:buFont typeface="Arial"/>
              <a:buNone/>
              <a:tabLst>
                <a:tab pos="1165225" algn="l"/>
              </a:tabLst>
            </a:pPr>
            <a:r>
              <a:rPr sz="2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No compressed air, no production.</a:t>
            </a:r>
          </a:p>
        </p:txBody>
      </p:sp>
      <p:pic>
        <p:nvPicPr>
          <p:cNvPr id="21508" name="Picture 4" descr="IMG_0541"/>
          <p:cNvPicPr>
            <a:picLocks noChangeAspect="1" noChangeArrowheads="1"/>
          </p:cNvPicPr>
          <p:nvPr/>
        </p:nvPicPr>
        <p:blipFill>
          <a:blip ns3:embed="rId3"/>
          <a:srcRect/>
          <a:stretch>
            <a:fillRect/>
          </a:stretch>
        </p:blipFill>
        <p:spPr bwMode="auto">
          <a:xfrm>
            <a:off x="1322718" y="3442501"/>
            <a:ext cx="2982210" cy="2363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17412" name="Rectangle 6"/>
          <p:cNvSpPr txBox="1">
            <a:spLocks noChangeArrowheads="1"/>
          </p:cNvSpPr>
          <p:nvPr/>
        </p:nvSpPr>
        <p:spPr bwMode="auto">
          <a:xfrm>
            <a:off x="416496" y="1499300"/>
            <a:ext cx="7536935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2:hiddenFill>
                <a:solidFill>
                  <a:schemeClr val="accent1"/>
                </a:solidFill>
              </ns2:hiddenFill>
            </a:ext>
            <a:ext uri="{91240B29-F687-4f45-9708-019B960494DF}">
              <ns2:hiddenLine w="9525" algn="ctr">
                <a:solidFill>
                  <a:schemeClr val="tx1"/>
                </a:solidFill>
                <a:miter lim="800000"/>
                <a:headEnd/>
                <a:tailEnd/>
              </ns2:hiddenLine>
            </a:ext>
            <a:ext uri="{AF507438-7753-43e0-B8FC-AC1667EBCBE1}">
              <ns2:hiddenEffects>
                <a:effectLst>
                  <a:outerShdw dist="35921" dir="2700000" algn="ctr" rotWithShape="0">
                    <a:schemeClr val="bg2"/>
                  </a:outerShdw>
                </a:effectLst>
              </ns2:hiddenEffects>
            </a:ext>
          </a:extLst>
        </p:spPr>
        <p:txBody>
          <a:bodyPr wrap="none">
            <a:spAutoFit/>
          </a:bodyPr>
          <a:lstStyle>
            <a:lvl1pPr marL="342900" indent="-342900" algn="l">
              <a:spcAft>
                <a:spcPct val="50000"/>
              </a:spcAft>
              <a:buNone/>
              <a:tabLst>
                <a:tab pos="1165225" algn="l"/>
              </a:tabLst>
              <a:defRPr sz="2400">
                <a:latin typeface="Calibri"/>
                <a:ea typeface="Calibri"/>
                <a:cs typeface="Calibri"/>
              </a:defRPr>
            </a:lvl1pPr>
            <a:lvl2pPr marL="742950" indent="-285750">
              <a:buNone/>
              <a:tabLst>
                <a:tab pos="1165225" algn="l"/>
              </a:tabLst>
              <a:defRPr/>
            </a:lvl2pPr>
            <a:lvl3pPr marL="1143000" indent="-228600">
              <a:buNone/>
              <a:tabLst>
                <a:tab pos="1165225" algn="l"/>
              </a:tabLst>
              <a:defRPr/>
            </a:lvl3pPr>
            <a:lvl4pPr marL="1600200" indent="-228600">
              <a:buNone/>
              <a:tabLst>
                <a:tab pos="1165225" algn="l"/>
              </a:tabLst>
              <a:defRPr/>
            </a:lvl4pPr>
            <a:lvl5pPr marL="2057400" indent="-228600">
              <a:buNone/>
              <a:tabLst>
                <a:tab pos="1165225" algn="l"/>
              </a:tabLst>
              <a:defRPr/>
            </a:lvl5pPr>
            <a:lvl6pPr marL="2514600" indent="-228600" algn="ctr">
              <a:spcBef>
                <a:spcPct val="0"/>
              </a:spcBef>
              <a:spcAft>
                <a:spcPct val="0"/>
              </a:spcAft>
              <a:buNone/>
              <a:tabLst>
                <a:tab pos="1165225" algn="l"/>
              </a:tabLst>
              <a:defRPr/>
            </a:lvl6pPr>
            <a:lvl7pPr marL="2971800" indent="-228600" algn="ctr">
              <a:spcBef>
                <a:spcPct val="0"/>
              </a:spcBef>
              <a:spcAft>
                <a:spcPct val="0"/>
              </a:spcAft>
              <a:buNone/>
              <a:tabLst>
                <a:tab pos="1165225" algn="l"/>
              </a:tabLst>
              <a:defRPr/>
            </a:lvl7pPr>
            <a:lvl8pPr marL="3429000" indent="-228600" algn="ctr">
              <a:spcBef>
                <a:spcPct val="0"/>
              </a:spcBef>
              <a:spcAft>
                <a:spcPct val="0"/>
              </a:spcAft>
              <a:buNone/>
              <a:tabLst>
                <a:tab pos="1165225" algn="l"/>
              </a:tabLst>
              <a:defRPr/>
            </a:lvl8pPr>
            <a:lvl9pPr marL="3886200" indent="-228600" algn="ctr">
              <a:spcBef>
                <a:spcPct val="0"/>
              </a:spcBef>
              <a:spcAft>
                <a:spcPct val="0"/>
              </a:spcAft>
              <a:buNone/>
              <a:tabLst>
                <a:tab pos="1165225" algn="l"/>
              </a:tabLst>
              <a:defRPr/>
            </a:lvl9pPr>
          </a:lstStyle>
          <a:p>
            <a:pPr>
              <a:buFont typeface="Arial"/>
              <a:buChar char="•"/>
            </a:pPr>
            <a:r>
              <a:rPr sz="2000"/>
              <a:t>Bearing failure is the main cause of major air-end damage.</a:t>
            </a:r>
          </a:p>
          <a:p>
            <a:pPr>
              <a:buFont typeface="Arial"/>
              <a:buChar char="•"/>
            </a:pPr>
            <a:r>
              <a:rPr sz="2000"/>
              <a:t>The rotors touch each other or the casing, and the air end seizes.</a:t>
            </a:r>
          </a:p>
          <a:p>
            <a:pPr>
              <a:buFont typeface="Arial"/>
              <a:buChar char="•"/>
            </a:pPr>
            <a:r>
              <a:rPr sz="2000"/>
              <a:t>Consequential drive damage (coupling, gearbox, belt, motor,</a:t>
            </a:r>
          </a:p>
          <a:p>
            <a:pPr>
              <a:buFont typeface="Arial"/>
              <a:buChar char="•"/>
            </a:pPr>
            <a:r>
              <a:rPr sz="2000"/>
              <a:t>or a fire in the system) is not uncommon.</a:t>
            </a:r>
          </a:p>
        </p:txBody>
      </p:sp>
      <p:sp>
        <p:nvSpPr>
          <p:cNvPr id="7" name="Rectangle 112"/>
          <p:cNvSpPr>
            <a:spLocks noChangeArrowheads="1"/>
          </p:cNvSpPr>
          <p:nvPr/>
        </p:nvSpPr>
        <p:spPr bwMode="auto">
          <a:xfrm>
            <a:off x="381000" y="1082675"/>
            <a:ext cx="850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2:hiddenFill>
                <a:solidFill>
                  <a:schemeClr val="accent1"/>
                </a:solidFill>
              </ns2:hiddenFill>
            </a:ext>
            <a:ext uri="{91240B29-F687-4f45-9708-019B960494DF}">
              <ns2:hiddenLine w="9525">
                <a:solidFill>
                  <a:schemeClr val="tx1"/>
                </a:solidFill>
                <a:miter lim="800000"/>
                <a:headEnd/>
                <a:tailEnd/>
              </ns2:hiddenLine>
            </a:ext>
            <a:ext uri="{AF507438-7753-43e0-B8FC-AC1667EBCBE1}">
              <ns2:hiddenEffects>
                <a:effectLst>
                  <a:outerShdw dist="35921" dir="2700000" algn="ctr" rotWithShape="0">
                    <a:schemeClr val="bg2"/>
                  </a:outerShdw>
                </a:effectLst>
              </ns2:hiddenEffects>
            </a:ext>
          </a:extLst>
        </p:spPr>
        <p:txBody>
          <a:bodyPr wrap="none">
            <a:spAutoFit/>
          </a:bodyPr>
          <a:lstStyle/>
          <a:p>
            <a:pPr algn="l">
              <a:buNone/>
            </a:pPr>
            <a:r>
              <a:rPr sz="2400">
                <a:solidFill>
                  <a:srgbClr val="FFCC00"/>
                </a:solidFill>
                <a:latin typeface="Calibri"/>
                <a:ea typeface="Calibri"/>
                <a:cs typeface="Calibri"/>
              </a:rPr>
              <a:t>Bearing damage in compressors</a:t>
            </a:r>
          </a:p>
        </p:txBody>
      </p:sp>
      <p:sp>
        <p:nvSpPr>
          <p:cNvPr id="2" name="Rectangle 5">
            <a:extLst>
              <a:ext uri="{FF2B5EF4-FFF2-40B4-BE49-F238E27FC236}">
                <ns4:creationId id="{FBF4C417-1850-3EFB-1219-FB4820485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2440" y="666868"/>
            <a:ext cx="21767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2:hiddenFill>
                <a:solidFill>
                  <a:schemeClr val="accent1"/>
                </a:solidFill>
              </ns2:hiddenFill>
            </a:ext>
            <a:ext uri="{91240B29-F687-4f45-9708-019B960494DF}">
              <ns2:hiddenLine w="9525">
                <a:solidFill>
                  <a:schemeClr val="tx1"/>
                </a:solidFill>
                <a:miter lim="800000"/>
                <a:headEnd/>
                <a:tailEnd/>
              </ns2:hiddenLine>
            </a:ext>
            <a:ext uri="{AF507438-7753-43e0-B8FC-AC1667EBCBE1}">
              <ns2:hiddenEffects>
                <a:effectLst>
                  <a:outerShdw dist="35921" dir="2700000" algn="ctr" rotWithShape="0">
                    <a:schemeClr val="bg2"/>
                  </a:outerShdw>
                </a:effectLst>
              </ns2:hiddenEffects>
            </a:ext>
          </a:extLst>
        </p:spPr>
        <p:txBody>
          <a:bodyPr wrap="none">
            <a:spAutoFit/>
          </a:bodyPr>
          <a:lstStyle/>
          <a:p>
            <a:pPr algn="r">
              <a:buNone/>
            </a:pPr>
            <a:r>
              <a:rPr sz="2000">
                <a:latin typeface="Calibri"/>
                <a:ea typeface="Calibri"/>
                <a:cs typeface="Calibri"/>
              </a:rPr>
              <a:t>Bearing monitoring</a:t>
            </a:r>
          </a:p>
        </p:txBody>
      </p:sp>
      <p:sp>
        <p:nvSpPr>
          <p:cNvPr id="3" name="Text Box 16">
            <a:extLst>
              <a:ext uri="{FF2B5EF4-FFF2-40B4-BE49-F238E27FC236}">
                <ns4:creationId id="{20FC822A-1B39-D746-0878-2F56D2616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2800" y="108773"/>
            <a:ext cx="665639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2:hiddenFill>
                <a:solidFill>
                  <a:schemeClr val="accent1"/>
                </a:solidFill>
              </ns2:hiddenFill>
            </a:ext>
            <a:ext uri="{91240B29-F687-4f45-9708-019B960494DF}">
              <ns2:hiddenLine w="12700" algn="ctr">
                <a:solidFill>
                  <a:srgbClr val="00FF00"/>
                </a:solidFill>
                <a:miter lim="800000"/>
                <a:headEnd type="none" w="lg" len="lg"/>
                <a:tailEnd/>
              </ns2:hiddenLine>
            </a:ext>
            <a:ext uri="{AF507438-7753-43e0-B8FC-AC1667EBCBE1}">
              <ns2:hiddenEffects>
                <a:effectLst>
                  <a:outerShdw dist="35921" dir="2700000" algn="ctr" rotWithShape="0">
                    <a:schemeClr val="bg2"/>
                  </a:outerShdw>
                </a:effectLst>
              </ns2:hiddenEffects>
            </a:ext>
          </a:extLst>
        </p:spPr>
        <p:txBody>
          <a:bodyPr wrap="none">
            <a:spAutoFit/>
          </a:bodyPr>
          <a:lstStyle>
            <a:lvl1pPr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spcBef>
                <a:spcPct val="50000"/>
              </a:spcBef>
              <a:buNone/>
            </a:pPr>
            <a:r>
              <a:rPr sz="4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Preventive maintenance</a:t>
            </a:r>
          </a:p>
        </p:txBody>
      </p:sp>
    </p:spTree>
    <p:extLst>
      <p:ext uri="{BB962C8B-B14F-4D97-AF65-F5344CB8AC3E}">
        <ns5:creationId val="783728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3.xml><?xml version="1.0" encoding="utf-8"?>
<p:sld xmlns:a="http://schemas.openxmlformats.org/drawingml/2006/main" xmlns:ns2="http://schemas.microsoft.com/office/drawing/2010/main" xmlns:ns3="http://schemas.openxmlformats.org/officeDocument/2006/relationships" xmlns:ns4="http://schemas.microsoft.com/office/drawing/2014/main" xmlns:ns5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5"/>
          <p:cNvSpPr>
            <a:spLocks noGrp="1" noChangeArrowheads="1"/>
          </p:cNvSpPr>
          <p:nvPr>
            <p:ph sz="quarter" idx="4294967295"/>
          </p:nvPr>
        </p:nvSpPr>
        <p:spPr>
          <a:xfrm>
            <a:off x="4016896" y="1624151"/>
            <a:ext cx="576064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2:hiddenFill>
                <a:solidFill>
                  <a:schemeClr val="accent1"/>
                </a:solidFill>
              </ns2:hiddenFill>
            </a:ext>
            <a:ext uri="{91240B29-F687-4f45-9708-019B960494DF}">
              <ns2:hiddenLine w="9525" algn="ctr">
                <a:solidFill>
                  <a:schemeClr val="tx1"/>
                </a:solidFill>
                <a:miter lim="800000"/>
                <a:headEnd/>
                <a:tailEnd/>
              </ns2:hiddenLine>
            </a:ext>
            <a:ext uri="{AF507438-7753-43e0-B8FC-AC1667EBCBE1}">
              <ns2:hiddenEffects>
                <a:effectLst>
                  <a:outerShdw dist="35921" dir="2700000" algn="ctr" rotWithShape="0">
                    <a:schemeClr val="bg2"/>
                  </a:outerShdw>
                </a:effectLst>
              </ns2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50000"/>
              </a:spcAft>
              <a:buFont typeface="Arial"/>
              <a:buNone/>
              <a:tabLst>
                <a:tab pos="1165225" algn="l"/>
              </a:tabLst>
            </a:pPr>
            <a:r>
              <a:rPr sz="2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To avoid expensive air-end damage, replace compressor bearings in good time.</a:t>
            </a:r>
          </a:p>
          <a:p>
            <a:pPr>
              <a:spcBef>
                <a:spcPct val="0"/>
              </a:spcBef>
              <a:spcAft>
                <a:spcPct val="50000"/>
              </a:spcAft>
              <a:buFont typeface="Arial"/>
              <a:buNone/>
              <a:tabLst>
                <a:tab pos="1165225" algn="l"/>
              </a:tabLst>
            </a:pPr>
            <a:r>
              <a:rPr sz="2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But when? Service life figures are only guidelines; operating conditions differ from site to site.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sz="quarter" idx="4294967295"/>
          </p:nvPr>
        </p:nvSpPr>
        <p:spPr>
          <a:xfrm>
            <a:off x="288032" y="4077072"/>
            <a:ext cx="6177136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2:hiddenFill>
                <a:solidFill>
                  <a:schemeClr val="accent1"/>
                </a:solidFill>
              </ns2:hiddenFill>
            </a:ext>
            <a:ext uri="{91240B29-F687-4f45-9708-019B960494DF}">
              <ns2:hiddenLine w="9525" algn="ctr">
                <a:solidFill>
                  <a:schemeClr val="tx1"/>
                </a:solidFill>
                <a:miter lim="800000"/>
                <a:headEnd/>
                <a:tailEnd/>
              </ns2:hiddenLine>
            </a:ext>
            <a:ext uri="{AF507438-7753-43e0-B8FC-AC1667EBCBE1}">
              <ns2:hiddenEffects>
                <a:effectLst>
                  <a:outerShdw dist="35921" dir="2700000" algn="ctr" rotWithShape="0">
                    <a:schemeClr val="bg2"/>
                  </a:outerShdw>
                </a:effectLst>
              </ns2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50000"/>
              </a:spcAft>
              <a:buFont typeface="Arial"/>
              <a:buNone/>
              <a:tabLst>
                <a:tab pos="1165225" algn="l"/>
              </a:tabLst>
            </a:pPr>
            <a:r>
              <a:rPr sz="2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Damaged bearings cause higher vibration levels. Suitable vibration monitoring can detect this, but costs several thousand euros.</a:t>
            </a:r>
          </a:p>
          <a:p>
            <a:pPr>
              <a:spcBef>
                <a:spcPct val="0"/>
              </a:spcBef>
              <a:spcAft>
                <a:spcPct val="50000"/>
              </a:spcAft>
              <a:buFont typeface="Arial"/>
              <a:buNone/>
              <a:tabLst>
                <a:tab pos="1165225" algn="l"/>
              </a:tabLst>
            </a:pPr>
            <a:r>
              <a:rPr sz="2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Because of the high cost, this is only implemented in exceptional cases.</a:t>
            </a:r>
          </a:p>
        </p:txBody>
      </p:sp>
      <p:grpSp>
        <p:nvGrpSpPr>
          <p:cNvPr id="19460" name="Gruppieren 5"/>
          <p:cNvGrpSpPr>
            <a:grpSpLocks/>
          </p:cNvGrpSpPr>
          <p:nvPr/>
        </p:nvGrpSpPr>
        <p:grpSpPr bwMode="auto">
          <a:xfrm>
            <a:off x="632520" y="1544340"/>
            <a:ext cx="3240360" cy="2244453"/>
            <a:chOff x="395536" y="1196752"/>
            <a:chExt cx="3737568" cy="2664296"/>
          </a:xfrm>
        </p:grpSpPr>
        <p:sp>
          <p:nvSpPr>
            <p:cNvPr id="19464" name="Rechteck 3"/>
            <p:cNvSpPr>
              <a:spLocks noChangeArrowheads="1"/>
            </p:cNvSpPr>
            <p:nvPr/>
          </p:nvSpPr>
          <p:spPr bwMode="auto">
            <a:xfrm rot="16200000">
              <a:off x="2867670" y="2577813"/>
              <a:ext cx="2360358" cy="1705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sz="600"/>
                <a:t>Source: www.zorn-ingenieure.de/img/maschinenbruchschaeden</a:t>
              </a:r>
            </a:p>
          </p:txBody>
        </p:sp>
        <p:pic>
          <p:nvPicPr>
            <p:cNvPr id="1030" name="Picture 6" descr="http://www.zorn-ingenieure.de/img/maschinenbruchschaeden/3.jpg"/>
            <p:cNvPicPr>
              <a:picLocks noChangeAspect="1" noChangeArrowheads="1"/>
            </p:cNvPicPr>
            <p:nvPr/>
          </p:nvPicPr>
          <p:blipFill>
            <a:blip ns3:embed="rId3"/>
            <a:srcRect/>
            <a:stretch>
              <a:fillRect/>
            </a:stretch>
          </p:blipFill>
          <p:spPr bwMode="auto">
            <a:xfrm>
              <a:off x="395536" y="1196752"/>
              <a:ext cx="3552272" cy="266429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  <a:reflection blurRad="6350" stA="52000" endA="300" endPos="35000" dir="5400000" sy="-100000" algn="bl" rotWithShape="0"/>
            </a:effectLst>
          </p:spPr>
        </p:pic>
      </p:grpSp>
      <p:grpSp>
        <p:nvGrpSpPr>
          <p:cNvPr id="19461" name="Gruppieren 4"/>
          <p:cNvGrpSpPr>
            <a:grpSpLocks/>
          </p:cNvGrpSpPr>
          <p:nvPr/>
        </p:nvGrpSpPr>
        <p:grpSpPr bwMode="auto">
          <a:xfrm>
            <a:off x="6825208" y="3409255"/>
            <a:ext cx="2234025" cy="2237797"/>
            <a:chOff x="6228184" y="3466035"/>
            <a:chExt cx="2329819" cy="2821846"/>
          </a:xfrm>
        </p:grpSpPr>
        <p:pic>
          <p:nvPicPr>
            <p:cNvPr id="1028" name="Picture 4" descr="http://www.deutsches-museum.de/typo3temp/pics/b7833eccbd.jpg"/>
            <p:cNvPicPr>
              <a:picLocks noChangeAspect="1" noChangeArrowheads="1"/>
            </p:cNvPicPr>
            <p:nvPr/>
          </p:nvPicPr>
          <p:blipFill>
            <a:blip ns3:embed="rId4"/>
            <a:srcRect/>
            <a:stretch>
              <a:fillRect/>
            </a:stretch>
          </p:blipFill>
          <p:spPr bwMode="auto">
            <a:xfrm>
              <a:off x="6228184" y="3466035"/>
              <a:ext cx="2154112" cy="281401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  <a:reflection blurRad="6350" stA="52000" endA="300" endPos="35000" dir="5400000" sy="-100000" algn="bl" rotWithShape="0"/>
            </a:effectLst>
          </p:spPr>
        </p:pic>
        <p:sp>
          <p:nvSpPr>
            <p:cNvPr id="19463" name="Rechteck 12"/>
            <p:cNvSpPr>
              <a:spLocks noChangeArrowheads="1"/>
            </p:cNvSpPr>
            <p:nvPr/>
          </p:nvSpPr>
          <p:spPr bwMode="auto">
            <a:xfrm rot="16200000">
              <a:off x="7761842" y="5491720"/>
              <a:ext cx="1421871" cy="170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sz="600"/>
                <a:t>Source: www.deutsches-museum.de</a:t>
              </a:r>
            </a:p>
          </p:txBody>
        </p:sp>
      </p:grpSp>
      <p:sp>
        <p:nvSpPr>
          <p:cNvPr id="13" name="Rectangle 112"/>
          <p:cNvSpPr>
            <a:spLocks noChangeArrowheads="1"/>
          </p:cNvSpPr>
          <p:nvPr/>
        </p:nvSpPr>
        <p:spPr bwMode="auto">
          <a:xfrm>
            <a:off x="381000" y="1082675"/>
            <a:ext cx="285559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2:hiddenFill>
                <a:solidFill>
                  <a:schemeClr val="accent1"/>
                </a:solidFill>
              </ns2:hiddenFill>
            </a:ext>
            <a:ext uri="{91240B29-F687-4f45-9708-019B960494DF}">
              <ns2:hiddenLine w="9525">
                <a:solidFill>
                  <a:schemeClr val="tx1"/>
                </a:solidFill>
                <a:miter lim="800000"/>
                <a:headEnd/>
                <a:tailEnd/>
              </ns2:hiddenLine>
            </a:ext>
            <a:ext uri="{AF507438-7753-43e0-B8FC-AC1667EBCBE1}">
              <ns2:hiddenEffects>
                <a:effectLst>
                  <a:outerShdw dist="35921" dir="2700000" algn="ctr" rotWithShape="0">
                    <a:schemeClr val="bg2"/>
                  </a:outerShdw>
                </a:effectLst>
              </ns2:hiddenEffects>
            </a:ext>
          </a:extLst>
        </p:spPr>
        <p:txBody>
          <a:bodyPr wrap="none">
            <a:spAutoFit/>
          </a:bodyPr>
          <a:lstStyle/>
          <a:p>
            <a:pPr algn="l">
              <a:buNone/>
            </a:pPr>
            <a:r>
              <a:rPr sz="2400">
                <a:solidFill>
                  <a:srgbClr val="FFCC00"/>
                </a:solidFill>
                <a:latin typeface="Calibri"/>
                <a:ea typeface="Calibri"/>
                <a:cs typeface="Calibri"/>
              </a:rPr>
              <a:t>Preventing damage</a:t>
            </a:r>
          </a:p>
        </p:txBody>
      </p:sp>
      <p:sp>
        <p:nvSpPr>
          <p:cNvPr id="2" name="Rectangle 5">
            <a:extLst>
              <a:ext uri="{FF2B5EF4-FFF2-40B4-BE49-F238E27FC236}">
                <ns4:creationId id="{7C240C45-73A2-A468-3417-30276C620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2440" y="666868"/>
            <a:ext cx="21767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2:hiddenFill>
                <a:solidFill>
                  <a:schemeClr val="accent1"/>
                </a:solidFill>
              </ns2:hiddenFill>
            </a:ext>
            <a:ext uri="{91240B29-F687-4f45-9708-019B960494DF}">
              <ns2:hiddenLine w="9525">
                <a:solidFill>
                  <a:schemeClr val="tx1"/>
                </a:solidFill>
                <a:miter lim="800000"/>
                <a:headEnd/>
                <a:tailEnd/>
              </ns2:hiddenLine>
            </a:ext>
            <a:ext uri="{AF507438-7753-43e0-B8FC-AC1667EBCBE1}">
              <ns2:hiddenEffects>
                <a:effectLst>
                  <a:outerShdw dist="35921" dir="2700000" algn="ctr" rotWithShape="0">
                    <a:schemeClr val="bg2"/>
                  </a:outerShdw>
                </a:effectLst>
              </ns2:hiddenEffects>
            </a:ext>
          </a:extLst>
        </p:spPr>
        <p:txBody>
          <a:bodyPr wrap="none">
            <a:spAutoFit/>
          </a:bodyPr>
          <a:lstStyle/>
          <a:p>
            <a:pPr algn="r">
              <a:buNone/>
            </a:pPr>
            <a:r>
              <a:rPr sz="2000">
                <a:latin typeface="Calibri"/>
                <a:ea typeface="Calibri"/>
                <a:cs typeface="Calibri"/>
              </a:rPr>
              <a:t>Bearing monitoring</a:t>
            </a:r>
          </a:p>
        </p:txBody>
      </p:sp>
      <p:sp>
        <p:nvSpPr>
          <p:cNvPr id="3" name="Text Box 16">
            <a:extLst>
              <a:ext uri="{FF2B5EF4-FFF2-40B4-BE49-F238E27FC236}">
                <ns4:creationId id="{AB1F9916-9699-6930-610D-DCB20D344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2800" y="108773"/>
            <a:ext cx="665639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2:hiddenFill>
                <a:solidFill>
                  <a:schemeClr val="accent1"/>
                </a:solidFill>
              </ns2:hiddenFill>
            </a:ext>
            <a:ext uri="{91240B29-F687-4f45-9708-019B960494DF}">
              <ns2:hiddenLine w="12700" algn="ctr">
                <a:solidFill>
                  <a:srgbClr val="00FF00"/>
                </a:solidFill>
                <a:miter lim="800000"/>
                <a:headEnd type="none" w="lg" len="lg"/>
                <a:tailEnd/>
              </ns2:hiddenLine>
            </a:ext>
            <a:ext uri="{AF507438-7753-43e0-B8FC-AC1667EBCBE1}">
              <ns2:hiddenEffects>
                <a:effectLst>
                  <a:outerShdw dist="35921" dir="2700000" algn="ctr" rotWithShape="0">
                    <a:schemeClr val="bg2"/>
                  </a:outerShdw>
                </a:effectLst>
              </ns2:hiddenEffects>
            </a:ext>
          </a:extLst>
        </p:spPr>
        <p:txBody>
          <a:bodyPr wrap="none">
            <a:spAutoFit/>
          </a:bodyPr>
          <a:lstStyle>
            <a:lvl1pPr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spcBef>
                <a:spcPct val="50000"/>
              </a:spcBef>
              <a:buNone/>
            </a:pPr>
            <a:r>
              <a:rPr sz="4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Preventive maintenance</a:t>
            </a:r>
          </a:p>
        </p:txBody>
      </p:sp>
    </p:spTree>
    <p:extLst>
      <p:ext uri="{BB962C8B-B14F-4D97-AF65-F5344CB8AC3E}">
        <ns5:creationId val="229514940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  <p:bldP spid="12" grpId="0" build="p"/>
    </p:bldLst>
  </p:timing>
</p:sld>
</file>

<file path=ppt/slides/slide4.xml><?xml version="1.0" encoding="utf-8"?>
<p:sld xmlns:a="http://schemas.openxmlformats.org/drawingml/2006/main" xmlns:ns2="http://schemas.openxmlformats.org/officeDocument/2006/relationships" xmlns:ns3="http://schemas.microsoft.com/office/drawing/2010/main" xmlns:ns4="http://schemas.microsoft.com/office/drawing/2014/main" xmlns:ns5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 txBox="1">
            <a:spLocks noChangeArrowheads="1"/>
          </p:cNvSpPr>
          <p:nvPr/>
        </p:nvSpPr>
        <p:spPr bwMode="auto">
          <a:xfrm>
            <a:off x="1247708" y="4437112"/>
            <a:ext cx="7410583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Aft>
                <a:spcPct val="100000"/>
              </a:spcAft>
              <a:buFont typeface="Arial"/>
              <a:buNone/>
            </a:pPr>
            <a:r>
              <a:rPr sz="2000">
                <a:latin typeface="Calibri"/>
                <a:ea typeface="Calibri"/>
                <a:cs typeface="Calibri"/>
              </a:rPr>
              <a:t>Display vibration measurements from 0 to 25 mm/s</a:t>
            </a:r>
          </a:p>
          <a:p>
            <a:pPr algn="ctr">
              <a:spcAft>
                <a:spcPct val="100000"/>
              </a:spcAft>
              <a:buFont typeface="Arial"/>
              <a:buNone/>
            </a:pPr>
            <a:r>
              <a:rPr sz="2000">
                <a:latin typeface="Calibri"/>
                <a:ea typeface="Calibri"/>
                <a:cs typeface="Calibri"/>
              </a:rPr>
              <a:t>in the Airleader MASTER module</a:t>
            </a:r>
          </a:p>
          <a:p>
            <a:pPr algn="ctr">
              <a:spcAft>
                <a:spcPct val="100000"/>
              </a:spcAft>
              <a:buFont typeface="Arial"/>
              <a:buNone/>
            </a:pPr>
            <a:r>
              <a:rPr sz="2000">
                <a:latin typeface="Calibri"/>
                <a:ea typeface="Calibri"/>
                <a:cs typeface="Calibri"/>
              </a:rPr>
              <a:t>and configure individual warning functions.</a:t>
            </a:r>
          </a:p>
        </p:txBody>
      </p:sp>
      <p:pic>
        <p:nvPicPr>
          <p:cNvPr id="2050" name="Picture 2" descr="http://macair-tech.com/tl_files/mcair/content/produktbilder/AIRLEADER_Professional_MASTER_Modul.gif"/>
          <p:cNvPicPr>
            <a:picLocks noChangeAspect="1" noChangeArrowheads="1"/>
          </p:cNvPicPr>
          <p:nvPr/>
        </p:nvPicPr>
        <p:blipFill>
          <a:blip ns2:embed="rId3"/>
          <a:srcRect/>
          <a:stretch>
            <a:fillRect/>
          </a:stretch>
        </p:blipFill>
        <p:spPr bwMode="auto">
          <a:xfrm>
            <a:off x="8115697" y="1844824"/>
            <a:ext cx="961363" cy="1423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http://www.airleader.biz/images/CNKlein.gif"/>
          <p:cNvPicPr>
            <a:picLocks noChangeAspect="1" noChangeArrowheads="1"/>
          </p:cNvPicPr>
          <p:nvPr/>
        </p:nvPicPr>
        <p:blipFill>
          <a:blip ns2:embed="rId4"/>
          <a:srcRect/>
          <a:stretch>
            <a:fillRect/>
          </a:stretch>
        </p:blipFill>
        <p:spPr bwMode="auto">
          <a:xfrm>
            <a:off x="488421" y="2081360"/>
            <a:ext cx="1843617" cy="2501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6" name="Picture 8" descr="http://www.airleader.de/NeueFeatures-Dateien/image002.jpg"/>
          <p:cNvPicPr>
            <a:picLocks noChangeAspect="1" noChangeArrowheads="1"/>
          </p:cNvPicPr>
          <p:nvPr/>
        </p:nvPicPr>
        <p:blipFill>
          <a:blip ns2:embed="rId5"/>
          <a:srcRect/>
          <a:stretch>
            <a:fillRect/>
          </a:stretch>
        </p:blipFill>
        <p:spPr bwMode="auto">
          <a:xfrm>
            <a:off x="8138055" y="3578374"/>
            <a:ext cx="1289844" cy="1190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12"/>
          <p:cNvSpPr>
            <a:spLocks noChangeArrowheads="1"/>
          </p:cNvSpPr>
          <p:nvPr/>
        </p:nvSpPr>
        <p:spPr bwMode="auto">
          <a:xfrm>
            <a:off x="381000" y="1082675"/>
            <a:ext cx="53079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3:hiddenFill>
                <a:solidFill>
                  <a:schemeClr val="accent1"/>
                </a:solidFill>
              </ns3:hiddenFill>
            </a:ext>
            <a:ext uri="{91240B29-F687-4f45-9708-019B960494DF}">
              <ns3:hiddenLine w="9525">
                <a:solidFill>
                  <a:schemeClr val="tx1"/>
                </a:solidFill>
                <a:miter lim="800000"/>
                <a:headEnd/>
                <a:tailEnd/>
              </ns3:hiddenLine>
            </a:ext>
            <a:ext uri="{AF507438-7753-43e0-B8FC-AC1667EBCBE1}">
              <ns3:hiddenEffects>
                <a:effectLst>
                  <a:outerShdw dist="35921" dir="2700000" algn="ctr" rotWithShape="0">
                    <a:schemeClr val="bg2"/>
                  </a:outerShdw>
                </a:effectLst>
              </ns3:hiddenEffects>
            </a:ext>
          </a:extLst>
        </p:spPr>
        <p:txBody>
          <a:bodyPr wrap="none">
            <a:spAutoFit/>
          </a:bodyPr>
          <a:lstStyle/>
          <a:p>
            <a:pPr algn="l">
              <a:buNone/>
            </a:pPr>
            <a:r>
              <a:rPr sz="2400">
                <a:solidFill>
                  <a:srgbClr val="FFCC00"/>
                </a:solidFill>
                <a:latin typeface="Calibri"/>
                <a:ea typeface="Calibri"/>
                <a:cs typeface="Calibri"/>
              </a:rPr>
              <a:t>We have made the solution affordable:</a:t>
            </a:r>
          </a:p>
        </p:txBody>
      </p:sp>
      <p:pic>
        <p:nvPicPr>
          <p:cNvPr id="2" name="Grafik 1" descr="Ein Bild, das Text, Parkplatz, Screenshot, draußen enthält.&#10;&#10;Automatisch generierte Beschreibung">
            <a:extLst>
              <a:ext uri="{FF2B5EF4-FFF2-40B4-BE49-F238E27FC236}">
                <ns4:creationId id="{32E16470-7373-C1C0-B17B-8E592BC92139}"/>
              </a:ext>
            </a:extLst>
          </p:cNvPr>
          <p:cNvPicPr>
            <a:picLocks noChangeAspect="1"/>
          </p:cNvPicPr>
          <p:nvPr/>
        </p:nvPicPr>
        <p:blipFill>
          <a:blip ns2:embed="rId6">
            <a:extLst>
              <a:ext uri="{28A0092B-C50C-407E-A947-70E740481C1C}">
                <ns3:useLocalDpi val="0"/>
              </a:ext>
            </a:extLst>
          </a:blip>
          <a:stretch>
            <a:fillRect/>
          </a:stretch>
        </p:blipFill>
        <p:spPr>
          <a:xfrm>
            <a:off x="3224808" y="1815542"/>
            <a:ext cx="3744416" cy="2348148"/>
          </a:xfrm>
          <a:prstGeom prst="rect">
            <a:avLst/>
          </a:prstGeom>
        </p:spPr>
      </p:pic>
      <p:sp>
        <p:nvSpPr>
          <p:cNvPr id="3" name="Rectangle 5">
            <a:extLst>
              <a:ext uri="{FF2B5EF4-FFF2-40B4-BE49-F238E27FC236}">
                <ns4:creationId id="{36B5B6D9-7CEE-B8D7-F09B-E8C98D704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2440" y="666868"/>
            <a:ext cx="21767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3:hiddenFill>
                <a:solidFill>
                  <a:schemeClr val="accent1"/>
                </a:solidFill>
              </ns3:hiddenFill>
            </a:ext>
            <a:ext uri="{91240B29-F687-4f45-9708-019B960494DF}">
              <ns3:hiddenLine w="9525">
                <a:solidFill>
                  <a:schemeClr val="tx1"/>
                </a:solidFill>
                <a:miter lim="800000"/>
                <a:headEnd/>
                <a:tailEnd/>
              </ns3:hiddenLine>
            </a:ext>
            <a:ext uri="{AF507438-7753-43e0-B8FC-AC1667EBCBE1}">
              <ns3:hiddenEffects>
                <a:effectLst>
                  <a:outerShdw dist="35921" dir="2700000" algn="ctr" rotWithShape="0">
                    <a:schemeClr val="bg2"/>
                  </a:outerShdw>
                </a:effectLst>
              </ns3:hiddenEffects>
            </a:ext>
          </a:extLst>
        </p:spPr>
        <p:txBody>
          <a:bodyPr wrap="none">
            <a:spAutoFit/>
          </a:bodyPr>
          <a:lstStyle/>
          <a:p>
            <a:pPr algn="r">
              <a:buNone/>
            </a:pPr>
            <a:r>
              <a:rPr sz="2000">
                <a:latin typeface="Calibri"/>
                <a:ea typeface="Calibri"/>
                <a:cs typeface="Calibri"/>
              </a:rPr>
              <a:t>Bearing monitoring</a:t>
            </a:r>
          </a:p>
        </p:txBody>
      </p:sp>
      <p:sp>
        <p:nvSpPr>
          <p:cNvPr id="4" name="Text Box 16">
            <a:extLst>
              <a:ext uri="{FF2B5EF4-FFF2-40B4-BE49-F238E27FC236}">
                <ns4:creationId id="{DF5F56CD-2ED0-1AC0-16C9-5BED07354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2800" y="108773"/>
            <a:ext cx="665639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3:hiddenFill>
                <a:solidFill>
                  <a:schemeClr val="accent1"/>
                </a:solidFill>
              </ns3:hiddenFill>
            </a:ext>
            <a:ext uri="{91240B29-F687-4f45-9708-019B960494DF}">
              <ns3:hiddenLine w="12700" algn="ctr">
                <a:solidFill>
                  <a:srgbClr val="00FF00"/>
                </a:solidFill>
                <a:miter lim="800000"/>
                <a:headEnd type="none" w="lg" len="lg"/>
                <a:tailEnd/>
              </ns3:hiddenLine>
            </a:ext>
            <a:ext uri="{AF507438-7753-43e0-B8FC-AC1667EBCBE1}">
              <ns3:hiddenEffects>
                <a:effectLst>
                  <a:outerShdw dist="35921" dir="2700000" algn="ctr" rotWithShape="0">
                    <a:schemeClr val="bg2"/>
                  </a:outerShdw>
                </a:effectLst>
              </ns3:hiddenEffects>
            </a:ext>
          </a:extLst>
        </p:spPr>
        <p:txBody>
          <a:bodyPr wrap="none">
            <a:spAutoFit/>
          </a:bodyPr>
          <a:lstStyle>
            <a:lvl1pPr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spcBef>
                <a:spcPct val="50000"/>
              </a:spcBef>
              <a:buNone/>
            </a:pPr>
            <a:r>
              <a:rPr sz="4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Preventive maintenance</a:t>
            </a:r>
          </a:p>
        </p:txBody>
      </p:sp>
    </p:spTree>
    <p:extLst>
      <p:ext uri="{BB962C8B-B14F-4D97-AF65-F5344CB8AC3E}">
        <ns5:creationId val="3533546116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ns2="http://schemas.microsoft.com/office/drawing/2010/main" xmlns:ns3="http://schemas.openxmlformats.org/officeDocument/2006/relationships" xmlns:ns4="http://schemas.microsoft.com/office/drawing/2014/main" xmlns:ns5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453900" y="1485726"/>
            <a:ext cx="8891588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2:hiddenFill>
                <a:solidFill>
                  <a:schemeClr val="accent1"/>
                </a:solidFill>
              </ns2:hiddenFill>
            </a:ext>
            <a:ext uri="{91240B29-F687-4f45-9708-019B960494DF}">
              <ns2:hiddenLine w="9525" algn="ctr">
                <a:solidFill>
                  <a:schemeClr val="tx1"/>
                </a:solidFill>
                <a:miter lim="800000"/>
                <a:headEnd/>
                <a:tailEnd/>
              </ns2:hiddenLine>
            </a:ext>
            <a:ext uri="{AF507438-7753-43e0-B8FC-AC1667EBCBE1}">
              <ns2:hiddenEffects>
                <a:effectLst>
                  <a:outerShdw dist="35921" dir="2700000" algn="ctr" rotWithShape="0">
                    <a:schemeClr val="bg2"/>
                  </a:outerShdw>
                </a:effectLst>
              </ns2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spcAft>
                <a:spcPct val="50000"/>
              </a:spcAft>
              <a:buFont typeface="Arial"/>
              <a:buNone/>
              <a:tabLst>
                <a:tab pos="1165225" algn="l"/>
              </a:tabLst>
            </a:pPr>
            <a:r>
              <a:rPr sz="2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System requirement: Airleader MASTER module with Web Server PLUS or Airleader CN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ns3:embed="rId3"/>
          <a:stretch>
            <a:fillRect/>
          </a:stretch>
        </p:blipFill>
        <p:spPr>
          <a:xfrm rot="5400000">
            <a:off x="253778" y="2679831"/>
            <a:ext cx="3528045" cy="28661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23556" name="Rectangle 3"/>
          <p:cNvSpPr txBox="1">
            <a:spLocks noChangeArrowheads="1"/>
          </p:cNvSpPr>
          <p:nvPr/>
        </p:nvSpPr>
        <p:spPr bwMode="auto">
          <a:xfrm>
            <a:off x="3860933" y="2183373"/>
            <a:ext cx="5928121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2:hiddenFill>
                <a:solidFill>
                  <a:schemeClr val="accent1"/>
                </a:solidFill>
              </ns2:hiddenFill>
            </a:ext>
            <a:ext uri="{91240B29-F687-4f45-9708-019B960494DF}">
              <ns2:hiddenLine w="9525" algn="ctr">
                <a:solidFill>
                  <a:schemeClr val="tx1"/>
                </a:solidFill>
                <a:miter lim="800000"/>
                <a:headEnd/>
                <a:tailEnd/>
              </ns2:hiddenLine>
            </a:ext>
            <a:ext uri="{AF507438-7753-43e0-B8FC-AC1667EBCBE1}">
              <ns2:hiddenEffects>
                <a:effectLst>
                  <a:outerShdw dist="35921" dir="2700000" algn="ctr" rotWithShape="0">
                    <a:schemeClr val="bg2"/>
                  </a:outerShdw>
                </a:effectLst>
              </ns2:hiddenEffects>
            </a:ext>
          </a:extLst>
        </p:spPr>
        <p:txBody>
          <a:bodyPr wrap="square">
            <a:spAutoFit/>
          </a:bodyPr>
          <a:lstStyle>
            <a:lvl1pPr marL="342900" indent="-342900" algn="l">
              <a:spcAft>
                <a:spcPct val="50000"/>
              </a:spcAft>
              <a:buFont typeface="Arial"/>
              <a:buChar char="•"/>
              <a:tabLst>
                <a:tab pos="1165225" algn="l"/>
              </a:tabLst>
              <a:defRPr sz="2000">
                <a:latin typeface="Calibri"/>
                <a:ea typeface="Calibri"/>
                <a:cs typeface="Calibri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2514600" indent="-22860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2971800" indent="-22860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3429000" indent="-22860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3886200" indent="-22860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r>
              <a:rPr>
                <a:solidFill>
                  <a:srgbClr val="FFDA3B"/>
                </a:solidFill>
              </a:rPr>
              <a:t>Attach the Airleader vibration sensor to the compressor air end using the M8 thread.</a:t>
            </a:r>
          </a:p>
          <a:p>
            <a:r>
              <a:rPr>
                <a:solidFill>
                  <a:srgbClr val="FFDA3B"/>
                </a:solidFill>
              </a:rPr>
              <a:t>Connect a 24 V supply to the vibration sensor.</a:t>
            </a:r>
          </a:p>
          <a:p>
            <a:r>
              <a:rPr>
                <a:solidFill>
                  <a:srgbClr val="FFDA3B"/>
                </a:solidFill>
              </a:rPr>
              <a:t>Use analogue input AI2 on the Airleader connection module.</a:t>
            </a:r>
          </a:p>
          <a:p>
            <a:r>
              <a:rPr>
                <a:solidFill>
                  <a:srgbClr val="FFDA3B"/>
                </a:solidFill>
              </a:rPr>
              <a:t>Configure the sensor in Airleader.</a:t>
            </a:r>
          </a:p>
          <a:p>
            <a:r>
              <a:rPr>
                <a:solidFill>
                  <a:srgbClr val="FFDA3B"/>
                </a:solidFill>
              </a:rPr>
              <a:t>Check normal vibration levels in the visualisation and set the alarm approximately 10-20% above the maximum normal value.</a:t>
            </a:r>
          </a:p>
        </p:txBody>
      </p:sp>
      <p:sp>
        <p:nvSpPr>
          <p:cNvPr id="23557" name="Rectangle 3"/>
          <p:cNvSpPr txBox="1">
            <a:spLocks noChangeArrowheads="1"/>
          </p:cNvSpPr>
          <p:nvPr/>
        </p:nvSpPr>
        <p:spPr bwMode="auto">
          <a:xfrm>
            <a:off x="3860933" y="5640928"/>
            <a:ext cx="43924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marL="342900" indent="-342900" algn="l">
              <a:spcAft>
                <a:spcPct val="100000"/>
              </a:spcAft>
              <a:buFont typeface="Arial"/>
              <a:buChar char="•"/>
            </a:pPr>
            <a:r>
              <a:rPr sz="2000" b="1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Done!</a:t>
            </a:r>
          </a:p>
        </p:txBody>
      </p:sp>
      <p:cxnSp>
        <p:nvCxnSpPr>
          <p:cNvPr id="9" name="Gerade Verbindung mit Pfeil 8"/>
          <p:cNvCxnSpPr/>
          <p:nvPr/>
        </p:nvCxnSpPr>
        <p:spPr>
          <a:xfrm flipH="1">
            <a:off x="2378474" y="2492896"/>
            <a:ext cx="1854446" cy="208863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12"/>
          <p:cNvSpPr>
            <a:spLocks noChangeArrowheads="1"/>
          </p:cNvSpPr>
          <p:nvPr/>
        </p:nvSpPr>
        <p:spPr bwMode="auto">
          <a:xfrm>
            <a:off x="381000" y="1082675"/>
            <a:ext cx="250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2:hiddenFill>
                <a:solidFill>
                  <a:schemeClr val="accent1"/>
                </a:solidFill>
              </ns2:hiddenFill>
            </a:ext>
            <a:ext uri="{91240B29-F687-4f45-9708-019B960494DF}">
              <ns2:hiddenLine w="9525">
                <a:solidFill>
                  <a:schemeClr val="tx1"/>
                </a:solidFill>
                <a:miter lim="800000"/>
                <a:headEnd/>
                <a:tailEnd/>
              </ns2:hiddenLine>
            </a:ext>
            <a:ext uri="{AF507438-7753-43e0-B8FC-AC1667EBCBE1}">
              <ns2:hiddenEffects>
                <a:effectLst>
                  <a:outerShdw dist="35921" dir="2700000" algn="ctr" rotWithShape="0">
                    <a:schemeClr val="bg2"/>
                  </a:outerShdw>
                </a:effectLst>
              </ns2:hiddenEffects>
            </a:ext>
          </a:extLst>
        </p:spPr>
        <p:txBody>
          <a:bodyPr wrap="none">
            <a:spAutoFit/>
          </a:bodyPr>
          <a:lstStyle/>
          <a:p>
            <a:pPr algn="l">
              <a:buNone/>
            </a:pPr>
            <a:r>
              <a:rPr sz="2400">
                <a:solidFill>
                  <a:srgbClr val="FFCC00"/>
                </a:solidFill>
                <a:latin typeface="Calibri"/>
                <a:ea typeface="Calibri"/>
                <a:cs typeface="Calibri"/>
              </a:rPr>
              <a:t>Installation</a:t>
            </a:r>
          </a:p>
        </p:txBody>
      </p:sp>
      <p:sp>
        <p:nvSpPr>
          <p:cNvPr id="2" name="Rectangle 5">
            <a:extLst>
              <a:ext uri="{FF2B5EF4-FFF2-40B4-BE49-F238E27FC236}">
                <ns4:creationId id="{EF1D2E53-B2E2-7063-AC93-7C4C04A86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2440" y="666868"/>
            <a:ext cx="21767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2:hiddenFill>
                <a:solidFill>
                  <a:schemeClr val="accent1"/>
                </a:solidFill>
              </ns2:hiddenFill>
            </a:ext>
            <a:ext uri="{91240B29-F687-4f45-9708-019B960494DF}">
              <ns2:hiddenLine w="9525">
                <a:solidFill>
                  <a:schemeClr val="tx1"/>
                </a:solidFill>
                <a:miter lim="800000"/>
                <a:headEnd/>
                <a:tailEnd/>
              </ns2:hiddenLine>
            </a:ext>
            <a:ext uri="{AF507438-7753-43e0-B8FC-AC1667EBCBE1}">
              <ns2:hiddenEffects>
                <a:effectLst>
                  <a:outerShdw dist="35921" dir="2700000" algn="ctr" rotWithShape="0">
                    <a:schemeClr val="bg2"/>
                  </a:outerShdw>
                </a:effectLst>
              </ns2:hiddenEffects>
            </a:ext>
          </a:extLst>
        </p:spPr>
        <p:txBody>
          <a:bodyPr wrap="none">
            <a:spAutoFit/>
          </a:bodyPr>
          <a:lstStyle/>
          <a:p>
            <a:pPr algn="r">
              <a:buNone/>
            </a:pPr>
            <a:r>
              <a:rPr sz="2000">
                <a:latin typeface="Calibri"/>
                <a:ea typeface="Calibri"/>
                <a:cs typeface="Calibri"/>
              </a:rPr>
              <a:t>Bearing monitoring</a:t>
            </a:r>
          </a:p>
        </p:txBody>
      </p:sp>
      <p:sp>
        <p:nvSpPr>
          <p:cNvPr id="4" name="Text Box 16">
            <a:extLst>
              <a:ext uri="{FF2B5EF4-FFF2-40B4-BE49-F238E27FC236}">
                <ns4:creationId id="{B737F782-FB28-1A13-2217-274787408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2800" y="108773"/>
            <a:ext cx="665639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2:hiddenFill>
                <a:solidFill>
                  <a:schemeClr val="accent1"/>
                </a:solidFill>
              </ns2:hiddenFill>
            </a:ext>
            <a:ext uri="{91240B29-F687-4f45-9708-019B960494DF}">
              <ns2:hiddenLine w="12700" algn="ctr">
                <a:solidFill>
                  <a:srgbClr val="00FF00"/>
                </a:solidFill>
                <a:miter lim="800000"/>
                <a:headEnd type="none" w="lg" len="lg"/>
                <a:tailEnd/>
              </ns2:hiddenLine>
            </a:ext>
            <a:ext uri="{AF507438-7753-43e0-B8FC-AC1667EBCBE1}">
              <ns2:hiddenEffects>
                <a:effectLst>
                  <a:outerShdw dist="35921" dir="2700000" algn="ctr" rotWithShape="0">
                    <a:schemeClr val="bg2"/>
                  </a:outerShdw>
                </a:effectLst>
              </ns2:hiddenEffects>
            </a:ext>
          </a:extLst>
        </p:spPr>
        <p:txBody>
          <a:bodyPr wrap="none">
            <a:spAutoFit/>
          </a:bodyPr>
          <a:lstStyle>
            <a:lvl1pPr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spcBef>
                <a:spcPct val="50000"/>
              </a:spcBef>
              <a:buNone/>
            </a:pPr>
            <a:r>
              <a:rPr sz="4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Preventive maintenance</a:t>
            </a:r>
          </a:p>
        </p:txBody>
      </p:sp>
    </p:spTree>
    <p:extLst>
      <p:ext uri="{BB962C8B-B14F-4D97-AF65-F5344CB8AC3E}">
        <ns5:creationId val="1812760658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ns2="http://schemas.openxmlformats.org/officeDocument/2006/relationships" xmlns:ns3="http://schemas.microsoft.com/office/drawing/2010/main" xmlns:ns4="http://schemas.microsoft.com/office/powerpoint/2010/main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1" name="Gruppieren 23"/>
          <p:cNvGrpSpPr>
            <a:grpSpLocks noChangeAspect="1"/>
          </p:cNvGrpSpPr>
          <p:nvPr/>
        </p:nvGrpSpPr>
        <p:grpSpPr bwMode="auto">
          <a:xfrm>
            <a:off x="1229426" y="1641276"/>
            <a:ext cx="7395981" cy="4333664"/>
            <a:chOff x="395536" y="1268760"/>
            <a:chExt cx="8280920" cy="5256584"/>
          </a:xfrm>
        </p:grpSpPr>
        <p:grpSp>
          <p:nvGrpSpPr>
            <p:cNvPr id="25611" name="Gruppieren 2"/>
            <p:cNvGrpSpPr>
              <a:grpSpLocks/>
            </p:cNvGrpSpPr>
            <p:nvPr/>
          </p:nvGrpSpPr>
          <p:grpSpPr bwMode="auto">
            <a:xfrm>
              <a:off x="395536" y="1268760"/>
              <a:ext cx="8280920" cy="5256584"/>
              <a:chOff x="395536" y="1268760"/>
              <a:chExt cx="8280920" cy="5256584"/>
            </a:xfrm>
          </p:grpSpPr>
          <p:pic>
            <p:nvPicPr>
              <p:cNvPr id="4102" name="Picture 6"/>
              <p:cNvPicPr>
                <a:picLocks noChangeAspect="1" noChangeArrowheads="1"/>
              </p:cNvPicPr>
              <p:nvPr/>
            </p:nvPicPr>
            <p:blipFill rotWithShape="1">
              <a:blip ns2:embed="rId3"/>
              <a:srcRect r="41038"/>
              <a:stretch/>
            </p:blipFill>
            <p:spPr bwMode="auto">
              <a:xfrm>
                <a:off x="395536" y="1268760"/>
                <a:ext cx="8280920" cy="5256584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5" name="Picture 6"/>
              <p:cNvPicPr>
                <a:picLocks noChangeAspect="1" noChangeArrowheads="1"/>
              </p:cNvPicPr>
              <p:nvPr/>
            </p:nvPicPr>
            <p:blipFill rotWithShape="1">
              <a:blip ns2:embed="rId3"/>
              <a:srcRect l="93826" t="95513" r="60" b="1109"/>
              <a:stretch/>
            </p:blipFill>
            <p:spPr bwMode="auto">
              <a:xfrm>
                <a:off x="4140683" y="6293553"/>
                <a:ext cx="857304" cy="177813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sp>
          <p:nvSpPr>
            <p:cNvPr id="23" name="Rechteck 22"/>
            <p:cNvSpPr/>
            <p:nvPr/>
          </p:nvSpPr>
          <p:spPr>
            <a:xfrm>
              <a:off x="395536" y="1556117"/>
              <a:ext cx="1368511" cy="1444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wrap="none"/>
            <a:lstStyle/>
            <a:p>
              <a:pPr algn="ctr">
                <a:buNone/>
              </a:pPr>
              <a:endParaRPr sz="1800"/>
            </a:p>
          </p:txBody>
        </p:sp>
      </p:grpSp>
      <p:sp>
        <p:nvSpPr>
          <p:cNvPr id="17" name="Inhaltsplatzhalter 1"/>
          <p:cNvSpPr>
            <a:spLocks noGrp="1"/>
          </p:cNvSpPr>
          <p:nvPr>
            <p:ph sz="quarter" idx="4294967295"/>
          </p:nvPr>
        </p:nvSpPr>
        <p:spPr>
          <a:xfrm>
            <a:off x="3039537" y="5085184"/>
            <a:ext cx="14652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spcBef>
                <a:spcPct val="0"/>
              </a:spcBef>
              <a:spcAft>
                <a:spcPct val="100000"/>
              </a:spcAft>
              <a:buFont typeface="Arial"/>
              <a:buNone/>
            </a:pPr>
            <a:r>
              <a:rPr sz="2000">
                <a:ln w="12700">
                  <a:noFill/>
                  <a:prstDash val="solid"/>
                </a:ln>
                <a:solidFill>
                  <a:srgbClr val="0000FF"/>
                </a:solidFill>
                <a:latin typeface="Calibri"/>
                <a:ea typeface="Calibri"/>
                <a:cs typeface="Calibri"/>
              </a:rPr>
              <a:t>Speed</a:t>
            </a:r>
          </a:p>
        </p:txBody>
      </p:sp>
      <p:cxnSp>
        <p:nvCxnSpPr>
          <p:cNvPr id="10" name="Gerade Verbindung mit Pfeil 9"/>
          <p:cNvCxnSpPr/>
          <p:nvPr/>
        </p:nvCxnSpPr>
        <p:spPr>
          <a:xfrm flipH="1" flipV="1">
            <a:off x="2683719" y="4581127"/>
            <a:ext cx="390393" cy="576263"/>
          </a:xfrm>
          <a:prstGeom prst="straightConnector1">
            <a:avLst/>
          </a:prstGeom>
          <a:ln w="28575">
            <a:solidFill>
              <a:srgbClr val="00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 flipH="1">
            <a:off x="2654987" y="3123895"/>
            <a:ext cx="624284" cy="684213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ns2:embed="rId4"/>
          <a:srcRect/>
          <a:stretch>
            <a:fillRect/>
          </a:stretch>
        </p:blipFill>
        <p:spPr bwMode="auto">
          <a:xfrm>
            <a:off x="5693496" y="1196752"/>
            <a:ext cx="3229769" cy="1017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607" name="Inhaltsplatzhalter 1"/>
          <p:cNvSpPr txBox="1">
            <a:spLocks/>
          </p:cNvSpPr>
          <p:nvPr/>
        </p:nvSpPr>
        <p:spPr bwMode="auto">
          <a:xfrm>
            <a:off x="1497939" y="2813051"/>
            <a:ext cx="36665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ct val="100000"/>
              </a:spcAft>
              <a:buFont typeface="Arial"/>
              <a:buNone/>
            </a:pPr>
            <a:r>
              <a:rPr sz="2000">
                <a:solidFill>
                  <a:srgbClr val="D200A5"/>
                </a:solidFill>
                <a:latin typeface="Calibri"/>
                <a:ea typeface="Calibri"/>
                <a:cs typeface="Calibri"/>
              </a:rPr>
              <a:t>Vibration velocity</a:t>
            </a:r>
          </a:p>
        </p:txBody>
      </p:sp>
      <p:sp>
        <p:nvSpPr>
          <p:cNvPr id="14" name="Ellipse 13"/>
          <p:cNvSpPr/>
          <p:nvPr/>
        </p:nvSpPr>
        <p:spPr>
          <a:xfrm>
            <a:off x="4251326" y="5640448"/>
            <a:ext cx="1325960" cy="433388"/>
          </a:xfrm>
          <a:prstGeom prst="ellipse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none"/>
          <a:lstStyle/>
          <a:p>
            <a:pPr algn="ctr">
              <a:buNone/>
            </a:pPr>
            <a:endParaRPr sz="1800">
              <a:solidFill>
                <a:schemeClr val="bg1"/>
              </a:solidFill>
            </a:endParaRPr>
          </a:p>
        </p:txBody>
      </p:sp>
      <p:sp>
        <p:nvSpPr>
          <p:cNvPr id="25609" name="Inhaltsplatzhalter 1"/>
          <p:cNvSpPr txBox="1">
            <a:spLocks/>
          </p:cNvSpPr>
          <p:nvPr/>
        </p:nvSpPr>
        <p:spPr bwMode="auto">
          <a:xfrm>
            <a:off x="5152496" y="2484439"/>
            <a:ext cx="36665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Aft>
                <a:spcPct val="100000"/>
              </a:spcAft>
              <a:buFont typeface="Arial"/>
              <a:buNone/>
            </a:pPr>
            <a:r>
              <a:rPr sz="2000">
                <a:solidFill>
                  <a:srgbClr val="D200A5"/>
                </a:solidFill>
                <a:latin typeface="Calibri"/>
                <a:ea typeface="Calibri"/>
                <a:cs typeface="Calibri"/>
              </a:rPr>
              <a:t>5-8 times higher when damaged!</a:t>
            </a:r>
          </a:p>
        </p:txBody>
      </p:sp>
      <p:cxnSp>
        <p:nvCxnSpPr>
          <p:cNvPr id="21" name="Gerade Verbindung mit Pfeil 20"/>
          <p:cNvCxnSpPr>
            <a:stCxn id="14" idx="0"/>
          </p:cNvCxnSpPr>
          <p:nvPr/>
        </p:nvCxnSpPr>
        <p:spPr>
          <a:xfrm flipV="1">
            <a:off x="4914306" y="2884549"/>
            <a:ext cx="1046806" cy="2755899"/>
          </a:xfrm>
          <a:prstGeom prst="straightConnector1">
            <a:avLst/>
          </a:prstGeom>
          <a:ln w="28575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4359004" y="10000"/>
            <a:ext cx="5400000" cy="75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3:hiddenFill>
                <a:solidFill>
                  <a:schemeClr val="accent1"/>
                </a:solidFill>
              </ns3:hiddenFill>
            </a:ext>
            <a:ext uri="{91240B29-F687-4f45-9708-019B960494DF}">
              <ns3:hiddenLine w="9525">
                <a:solidFill>
                  <a:schemeClr val="tx1"/>
                </a:solidFill>
                <a:miter lim="800000"/>
                <a:headEnd/>
                <a:tailEnd/>
              </ns3:hiddenLine>
            </a:ext>
            <a:ext uri="{AF507438-7753-43e0-B8FC-AC1667EBCBE1}">
              <ns3:hiddenEffects>
                <a:effectLst>
                  <a:outerShdw dist="35921" dir="2700000" algn="ctr" rotWithShape="0">
                    <a:schemeClr val="bg2"/>
                  </a:outerShdw>
                </a:effectLst>
              </ns3:hiddenEffects>
            </a:ext>
          </a:extLst>
        </p:spPr>
        <p:txBody>
          <a:bodyPr wrap="none">
            <a:spAutoFit/>
          </a:bodyPr>
          <a:lstStyle/>
          <a:p>
            <a:pPr algn="r">
              <a:buNone/>
            </a:pPr>
            <a:r>
              <a:rPr sz="3600">
                <a:latin typeface="Calibri"/>
                <a:ea typeface="Calibri"/>
                <a:cs typeface="Calibri"/>
              </a:rPr>
              <a:t>Bearing monitoring</a:t>
            </a:r>
          </a:p>
        </p:txBody>
      </p:sp>
      <p:sp>
        <p:nvSpPr>
          <p:cNvPr id="18" name="Rectangle 112"/>
          <p:cNvSpPr>
            <a:spLocks noChangeArrowheads="1"/>
          </p:cNvSpPr>
          <p:nvPr/>
        </p:nvSpPr>
        <p:spPr bwMode="auto">
          <a:xfrm>
            <a:off x="381000" y="1082675"/>
            <a:ext cx="42009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3:hiddenFill>
                <a:solidFill>
                  <a:schemeClr val="accent1"/>
                </a:solidFill>
              </ns3:hiddenFill>
            </a:ext>
            <a:ext uri="{91240B29-F687-4f45-9708-019B960494DF}">
              <ns3:hiddenLine w="9525">
                <a:solidFill>
                  <a:schemeClr val="tx1"/>
                </a:solidFill>
                <a:miter lim="800000"/>
                <a:headEnd/>
                <a:tailEnd/>
              </ns3:hiddenLine>
            </a:ext>
            <a:ext uri="{AF507438-7753-43e0-B8FC-AC1667EBCBE1}">
              <ns3:hiddenEffects>
                <a:effectLst>
                  <a:outerShdw dist="35921" dir="2700000" algn="ctr" rotWithShape="0">
                    <a:schemeClr val="bg2"/>
                  </a:outerShdw>
                </a:effectLst>
              </ns3:hiddenEffects>
            </a:ext>
          </a:extLst>
        </p:spPr>
        <p:txBody>
          <a:bodyPr wrap="none">
            <a:spAutoFit/>
          </a:bodyPr>
          <a:lstStyle/>
          <a:p>
            <a:pPr algn="l">
              <a:buNone/>
            </a:pPr>
            <a:r>
              <a:rPr sz="2400">
                <a:solidFill>
                  <a:srgbClr val="FFCC00"/>
                </a:solidFill>
                <a:latin typeface="Calibri"/>
                <a:ea typeface="Calibri"/>
                <a:cs typeface="Calibri"/>
              </a:rPr>
              <a:t>Display in the visualisation</a:t>
            </a: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4433942" y="827420"/>
            <a:ext cx="54720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3:hiddenFill>
                <a:solidFill>
                  <a:schemeClr val="accent1"/>
                </a:solidFill>
              </ns3:hiddenFill>
            </a:ext>
            <a:ext uri="{91240B29-F687-4f45-9708-019B960494DF}">
              <ns3:hiddenLine w="9525">
                <a:solidFill>
                  <a:schemeClr val="tx1"/>
                </a:solidFill>
                <a:miter lim="800000"/>
                <a:headEnd/>
                <a:tailEnd/>
              </ns3:hiddenLine>
            </a:ext>
            <a:ext uri="{AF507438-7753-43e0-B8FC-AC1667EBCBE1}">
              <ns3:hiddenEffects>
                <a:effectLst>
                  <a:outerShdw dist="35921" dir="2700000" algn="ctr" rotWithShape="0">
                    <a:schemeClr val="bg2"/>
                  </a:outerShdw>
                </a:effectLst>
              </ns3:hiddenEffects>
            </a:ext>
          </a:extLst>
        </p:spPr>
        <p:txBody>
          <a:bodyPr wrap="none">
            <a:spAutoFit/>
          </a:bodyPr>
          <a:lstStyle/>
          <a:p>
            <a:pPr algn="r">
              <a:buNone/>
            </a:pPr>
            <a:r>
              <a:rPr>
                <a:solidFill>
                  <a:srgbClr val="FF0000"/>
                </a:solidFill>
              </a:rPr>
              <a:t>Damage prevention and preventive maintenance</a:t>
            </a:r>
          </a:p>
        </p:txBody>
      </p:sp>
    </p:spTree>
    <p:extLst>
      <p:ext uri="{BB962C8B-B14F-4D97-AF65-F5344CB8AC3E}">
        <ns4:creationId val="3105833530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ns2="http://schemas.microsoft.com/office/drawing/2014/main" xmlns:ns3="http://schemas.microsoft.com/office/drawing/2010/main" xmlns:ns4="http://schemas.openxmlformats.org/officeDocument/2006/relationships" xmlns:ns5="http://schemas.microsoft.com/office/powerpoint/2010/main" xmlns:p="http://schemas.openxmlformats.org/presentationml/2006/main">
  <p:cSld>
    <p:spTree>
      <p:nvGrpSpPr>
        <p:cNvPr id="1" name="">
          <a:extLst>
            <a:ext uri="{FF2B5EF4-FFF2-40B4-BE49-F238E27FC236}">
              <ns2:creationId id="{FA6F160B-1920-928C-71BD-0E2D28A69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12">
            <a:extLst>
              <a:ext uri="{FF2B5EF4-FFF2-40B4-BE49-F238E27FC236}">
                <ns2:creationId id="{4B25B009-AB52-A07E-D9F1-87E2909A9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828" y="837793"/>
            <a:ext cx="413446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3:hiddenFill>
                <a:solidFill>
                  <a:schemeClr val="accent1"/>
                </a:solidFill>
              </ns3:hiddenFill>
            </a:ext>
            <a:ext uri="{91240B29-F687-4f45-9708-019B960494DF}">
              <ns3:hiddenLine w="9525">
                <a:solidFill>
                  <a:schemeClr val="tx1"/>
                </a:solidFill>
                <a:miter lim="800000"/>
                <a:headEnd/>
                <a:tailEnd/>
              </ns3:hiddenLine>
            </a:ext>
            <a:ext uri="{AF507438-7753-43e0-B8FC-AC1667EBCBE1}">
              <ns3:hiddenEffects>
                <a:effectLst>
                  <a:outerShdw dist="35921" dir="2700000" algn="ctr" rotWithShape="0">
                    <a:schemeClr val="bg2"/>
                  </a:outerShdw>
                </a:effectLst>
              </ns3:hiddenEffects>
            </a:ext>
          </a:extLst>
        </p:spPr>
        <p:txBody>
          <a:bodyPr wrap="none">
            <a:spAutoFit/>
          </a:bodyPr>
          <a:lstStyle/>
          <a:p>
            <a:pPr algn="l">
              <a:buNone/>
            </a:pPr>
            <a:r>
              <a:rPr>
                <a:solidFill>
                  <a:srgbClr val="FF0000"/>
                </a:solidFill>
              </a:rPr>
              <a:t>The story of a bearing failure I</a:t>
            </a:r>
          </a:p>
        </p:txBody>
      </p:sp>
      <p:pic>
        <p:nvPicPr>
          <p:cNvPr id="4" name="Grafik 3">
            <a:extLst>
              <a:ext uri="{FF2B5EF4-FFF2-40B4-BE49-F238E27FC236}">
                <ns2:creationId id="{E9715B16-C2FA-F88A-FC7A-2D0BB95E3F77}"/>
              </a:ext>
            </a:extLst>
          </p:cNvPr>
          <p:cNvPicPr>
            <a:picLocks noChangeAspect="1"/>
          </p:cNvPicPr>
          <p:nvPr/>
        </p:nvPicPr>
        <p:blipFill>
          <a:blip ns4:embed="rId3"/>
          <a:stretch>
            <a:fillRect/>
          </a:stretch>
        </p:blipFill>
        <p:spPr>
          <a:xfrm>
            <a:off x="776536" y="1200197"/>
            <a:ext cx="8440636" cy="4851861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ns2:creationId id="{819501B1-7EBA-097D-5B04-F5F749856FA4}"/>
              </a:ext>
            </a:extLst>
          </p:cNvPr>
          <p:cNvSpPr txBox="1"/>
          <p:nvPr/>
        </p:nvSpPr>
        <p:spPr>
          <a:xfrm>
            <a:off x="6834447" y="1159163"/>
            <a:ext cx="252028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Day X (Wed, 17 Aug)</a:t>
            </a:r>
            <a:endParaRPr>
              <a:solidFill>
                <a:srgbClr val="003FFF"/>
              </a:solidFill>
            </a:endParaRPr>
          </a:p>
        </p:txBody>
      </p:sp>
      <p:sp>
        <p:nvSpPr>
          <p:cNvPr id="2" name="Rectangle 5">
            <a:extLst>
              <a:ext uri="{FF2B5EF4-FFF2-40B4-BE49-F238E27FC236}">
                <ns2:creationId id="{D5F0C7FC-30D1-B58A-0E2A-C376DC115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2440" y="666868"/>
            <a:ext cx="21767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3:hiddenFill>
                <a:solidFill>
                  <a:schemeClr val="accent1"/>
                </a:solidFill>
              </ns3:hiddenFill>
            </a:ext>
            <a:ext uri="{91240B29-F687-4f45-9708-019B960494DF}">
              <ns3:hiddenLine w="9525">
                <a:solidFill>
                  <a:schemeClr val="tx1"/>
                </a:solidFill>
                <a:miter lim="800000"/>
                <a:headEnd/>
                <a:tailEnd/>
              </ns3:hiddenLine>
            </a:ext>
            <a:ext uri="{AF507438-7753-43e0-B8FC-AC1667EBCBE1}">
              <ns3:hiddenEffects>
                <a:effectLst>
                  <a:outerShdw dist="35921" dir="2700000" algn="ctr" rotWithShape="0">
                    <a:schemeClr val="bg2"/>
                  </a:outerShdw>
                </a:effectLst>
              </ns3:hiddenEffects>
            </a:ext>
          </a:extLst>
        </p:spPr>
        <p:txBody>
          <a:bodyPr wrap="none">
            <a:spAutoFit/>
          </a:bodyPr>
          <a:lstStyle/>
          <a:p>
            <a:pPr algn="r">
              <a:buNone/>
            </a:pPr>
            <a:r>
              <a:rPr sz="2000">
                <a:latin typeface="Calibri"/>
                <a:ea typeface="Calibri"/>
                <a:cs typeface="Calibri"/>
              </a:rPr>
              <a:t>Bearing monitoring</a:t>
            </a:r>
          </a:p>
        </p:txBody>
      </p:sp>
      <p:sp>
        <p:nvSpPr>
          <p:cNvPr id="3" name="Text Box 16">
            <a:extLst>
              <a:ext uri="{FF2B5EF4-FFF2-40B4-BE49-F238E27FC236}">
                <ns2:creationId id="{C5B7D835-2D1E-BB5F-1E82-70C973E1A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2800" y="108773"/>
            <a:ext cx="665639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3:hiddenFill>
                <a:solidFill>
                  <a:schemeClr val="accent1"/>
                </a:solidFill>
              </ns3:hiddenFill>
            </a:ext>
            <a:ext uri="{91240B29-F687-4f45-9708-019B960494DF}">
              <ns3:hiddenLine w="12700" algn="ctr">
                <a:solidFill>
                  <a:srgbClr val="00FF00"/>
                </a:solidFill>
                <a:miter lim="800000"/>
                <a:headEnd type="none" w="lg" len="lg"/>
                <a:tailEnd/>
              </ns3:hiddenLine>
            </a:ext>
            <a:ext uri="{AF507438-7753-43e0-B8FC-AC1667EBCBE1}">
              <ns3:hiddenEffects>
                <a:effectLst>
                  <a:outerShdw dist="35921" dir="2700000" algn="ctr" rotWithShape="0">
                    <a:schemeClr val="bg2"/>
                  </a:outerShdw>
                </a:effectLst>
              </ns3:hiddenEffects>
            </a:ext>
          </a:extLst>
        </p:spPr>
        <p:txBody>
          <a:bodyPr wrap="none">
            <a:spAutoFit/>
          </a:bodyPr>
          <a:lstStyle>
            <a:lvl1pPr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spcBef>
                <a:spcPct val="50000"/>
              </a:spcBef>
              <a:buNone/>
            </a:pPr>
            <a:r>
              <a:rPr sz="4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Preventive maintenance</a:t>
            </a:r>
          </a:p>
        </p:txBody>
      </p:sp>
    </p:spTree>
    <p:extLst>
      <p:ext uri="{BB962C8B-B14F-4D97-AF65-F5344CB8AC3E}">
        <ns5:creationId val="943805901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drawing/2010/main" xmlns:ns5="http://schemas.microsoft.com/office/powerpoint/2010/main" xmlns:p="http://schemas.openxmlformats.org/presentationml/2006/main">
  <p:cSld>
    <p:spTree>
      <p:nvGrpSpPr>
        <p:cNvPr id="1" name="">
          <a:extLst>
            <a:ext uri="{FF2B5EF4-FFF2-40B4-BE49-F238E27FC236}">
              <ns2:creationId id="{36733C52-A54F-A919-0EBC-5B49CE83E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ns2:creationId id="{5FBB8B7D-CB33-F755-32D4-293DB1C6495C}"/>
              </a:ext>
            </a:extLst>
          </p:cNvPr>
          <p:cNvPicPr>
            <a:picLocks noChangeAspect="1"/>
          </p:cNvPicPr>
          <p:nvPr/>
        </p:nvPicPr>
        <p:blipFill>
          <a:blip ns3:embed="rId3"/>
          <a:stretch>
            <a:fillRect/>
          </a:stretch>
        </p:blipFill>
        <p:spPr>
          <a:xfrm>
            <a:off x="431655" y="1201280"/>
            <a:ext cx="9042690" cy="4826154"/>
          </a:xfrm>
          <a:prstGeom prst="rect">
            <a:avLst/>
          </a:prstGeom>
        </p:spPr>
      </p:pic>
      <p:sp>
        <p:nvSpPr>
          <p:cNvPr id="7" name="Ellipse 13">
            <a:extLst>
              <a:ext uri="{FF2B5EF4-FFF2-40B4-BE49-F238E27FC236}">
                <ns2:creationId id="{F98E297C-1D80-92B7-0D50-0D9AFB6F59AC}"/>
              </a:ext>
            </a:extLst>
          </p:cNvPr>
          <p:cNvSpPr/>
          <p:nvPr/>
        </p:nvSpPr>
        <p:spPr>
          <a:xfrm rot="5400000">
            <a:off x="8892218" y="5568018"/>
            <a:ext cx="258467" cy="792088"/>
          </a:xfrm>
          <a:prstGeom prst="ellipse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none"/>
          <a:lstStyle/>
          <a:p>
            <a:pPr algn="ctr">
              <a:buNone/>
            </a:pPr>
            <a:endParaRPr sz="1800">
              <a:solidFill>
                <a:schemeClr val="bg1"/>
              </a:solidFill>
            </a:endParaRPr>
          </a:p>
        </p:txBody>
      </p:sp>
      <p:sp>
        <p:nvSpPr>
          <p:cNvPr id="6" name="Inhaltsplatzhalter 1">
            <a:extLst>
              <a:ext uri="{FF2B5EF4-FFF2-40B4-BE49-F238E27FC236}">
                <ns2:creationId id="{B32A6E35-82B8-9491-9CE2-9D05C4BCE7A4}"/>
              </a:ext>
            </a:extLst>
          </p:cNvPr>
          <p:cNvSpPr txBox="1">
            <a:spLocks/>
          </p:cNvSpPr>
          <p:nvPr/>
        </p:nvSpPr>
        <p:spPr bwMode="auto">
          <a:xfrm>
            <a:off x="2576736" y="2209376"/>
            <a:ext cx="55417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>
            <a:lvl1pPr>
              <a:spcAft>
                <a:spcPct val="100000"/>
              </a:spcAft>
              <a:buFont typeface="Arial"/>
              <a:buNone/>
              <a:defRPr sz="2000">
                <a:solidFill>
                  <a:srgbClr val="003FFF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t>Vibration velocity vmax = 5.7 mm/s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ns2:creationId id="{46761306-7E90-0D21-1744-0F9947619DE4}"/>
              </a:ext>
            </a:extLst>
          </p:cNvPr>
          <p:cNvCxnSpPr>
            <a:cxnSpLocks/>
            <a:stCxn id="7" idx="2"/>
            <a:endCxn id="6" idx="2"/>
          </p:cNvCxnSpPr>
          <p:nvPr/>
        </p:nvCxnSpPr>
        <p:spPr>
          <a:xfrm flipH="1" flipV="1">
            <a:off x="5347629" y="2609486"/>
            <a:ext cx="3673823" cy="3225343"/>
          </a:xfrm>
          <a:prstGeom prst="straightConnector1">
            <a:avLst/>
          </a:prstGeom>
          <a:ln w="28575">
            <a:solidFill>
              <a:srgbClr val="00FF00"/>
            </a:solidFill>
            <a:headEnd type="triangle" w="med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ns2:creationId id="{A3D8F209-FB34-C966-868A-DA35FAAB9588}"/>
              </a:ext>
            </a:extLst>
          </p:cNvPr>
          <p:cNvSpPr txBox="1"/>
          <p:nvPr/>
        </p:nvSpPr>
        <p:spPr>
          <a:xfrm>
            <a:off x="1136576" y="1631886"/>
            <a:ext cx="763284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003FFF"/>
                </a:solidFill>
                <a:latin typeface="Calibri"/>
                <a:ea typeface="Calibri"/>
                <a:cs typeface="Calibri"/>
              </a:rPr>
              <a:t>Day X - 2 weeks (Wed, 3 Aug)</a:t>
            </a:r>
            <a:endParaRPr sz="4000">
              <a:solidFill>
                <a:srgbClr val="003FFF"/>
              </a:solidFill>
            </a:endParaRPr>
          </a:p>
        </p:txBody>
      </p:sp>
      <p:sp>
        <p:nvSpPr>
          <p:cNvPr id="3" name="Rectangle 112">
            <a:extLst>
              <a:ext uri="{FF2B5EF4-FFF2-40B4-BE49-F238E27FC236}">
                <ns2:creationId id="{10C4DF22-626D-BAE6-C3E7-C67027B78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488" y="885578"/>
            <a:ext cx="419858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4:hiddenFill>
                <a:solidFill>
                  <a:schemeClr val="accent1"/>
                </a:solidFill>
              </ns4:hiddenFill>
            </a:ext>
            <a:ext uri="{91240B29-F687-4f45-9708-019B960494DF}">
              <ns4:hiddenLine w="9525">
                <a:solidFill>
                  <a:schemeClr val="tx1"/>
                </a:solidFill>
                <a:miter lim="800000"/>
                <a:headEnd/>
                <a:tailEnd/>
              </ns4:hiddenLine>
            </a:ext>
            <a:ext uri="{AF507438-7753-43e0-B8FC-AC1667EBCBE1}">
              <ns4:hiddenEffects>
                <a:effectLst>
                  <a:outerShdw dist="35921" dir="2700000" algn="ctr" rotWithShape="0">
                    <a:schemeClr val="bg2"/>
                  </a:outerShdw>
                </a:effectLst>
              </ns4:hiddenEffects>
            </a:ext>
          </a:extLst>
        </p:spPr>
        <p:txBody>
          <a:bodyPr wrap="none">
            <a:spAutoFit/>
          </a:bodyPr>
          <a:lstStyle/>
          <a:p>
            <a:pPr algn="l">
              <a:buNone/>
            </a:pPr>
            <a:r>
              <a:rPr>
                <a:solidFill>
                  <a:srgbClr val="FF0000"/>
                </a:solidFill>
              </a:rPr>
              <a:t>The story of a bearing failure II</a:t>
            </a:r>
          </a:p>
        </p:txBody>
      </p:sp>
      <p:sp>
        <p:nvSpPr>
          <p:cNvPr id="4" name="Rectangle 5">
            <a:extLst>
              <a:ext uri="{FF2B5EF4-FFF2-40B4-BE49-F238E27FC236}">
                <ns2:creationId id="{4DEC22C0-4F5F-136D-B2E2-C5AD01BA5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2440" y="666868"/>
            <a:ext cx="21767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4:hiddenFill>
                <a:solidFill>
                  <a:schemeClr val="accent1"/>
                </a:solidFill>
              </ns4:hiddenFill>
            </a:ext>
            <a:ext uri="{91240B29-F687-4f45-9708-019B960494DF}">
              <ns4:hiddenLine w="9525">
                <a:solidFill>
                  <a:schemeClr val="tx1"/>
                </a:solidFill>
                <a:miter lim="800000"/>
                <a:headEnd/>
                <a:tailEnd/>
              </ns4:hiddenLine>
            </a:ext>
            <a:ext uri="{AF507438-7753-43e0-B8FC-AC1667EBCBE1}">
              <ns4:hiddenEffects>
                <a:effectLst>
                  <a:outerShdw dist="35921" dir="2700000" algn="ctr" rotWithShape="0">
                    <a:schemeClr val="bg2"/>
                  </a:outerShdw>
                </a:effectLst>
              </ns4:hiddenEffects>
            </a:ext>
          </a:extLst>
        </p:spPr>
        <p:txBody>
          <a:bodyPr wrap="none">
            <a:spAutoFit/>
          </a:bodyPr>
          <a:lstStyle/>
          <a:p>
            <a:pPr algn="r">
              <a:buNone/>
            </a:pPr>
            <a:r>
              <a:rPr sz="2000">
                <a:latin typeface="Calibri"/>
                <a:ea typeface="Calibri"/>
                <a:cs typeface="Calibri"/>
              </a:rPr>
              <a:t>Bearing monitoring</a:t>
            </a:r>
          </a:p>
        </p:txBody>
      </p:sp>
      <p:sp>
        <p:nvSpPr>
          <p:cNvPr id="5" name="Text Box 16">
            <a:extLst>
              <a:ext uri="{FF2B5EF4-FFF2-40B4-BE49-F238E27FC236}">
                <ns2:creationId id="{E2A78BCA-845E-B594-347A-4EA9B7069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2800" y="108773"/>
            <a:ext cx="665639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4:hiddenFill>
                <a:solidFill>
                  <a:schemeClr val="accent1"/>
                </a:solidFill>
              </ns4:hiddenFill>
            </a:ext>
            <a:ext uri="{91240B29-F687-4f45-9708-019B960494DF}">
              <ns4:hiddenLine w="12700" algn="ctr">
                <a:solidFill>
                  <a:srgbClr val="00FF00"/>
                </a:solidFill>
                <a:miter lim="800000"/>
                <a:headEnd type="none" w="lg" len="lg"/>
                <a:tailEnd/>
              </ns4:hiddenLine>
            </a:ext>
            <a:ext uri="{AF507438-7753-43e0-B8FC-AC1667EBCBE1}">
              <ns4:hiddenEffects>
                <a:effectLst>
                  <a:outerShdw dist="35921" dir="2700000" algn="ctr" rotWithShape="0">
                    <a:schemeClr val="bg2"/>
                  </a:outerShdw>
                </a:effectLst>
              </ns4:hiddenEffects>
            </a:ext>
          </a:extLst>
        </p:spPr>
        <p:txBody>
          <a:bodyPr wrap="none">
            <a:spAutoFit/>
          </a:bodyPr>
          <a:lstStyle>
            <a:lvl1pPr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spcBef>
                <a:spcPct val="50000"/>
              </a:spcBef>
              <a:buNone/>
            </a:pPr>
            <a:r>
              <a:rPr sz="4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Preventive maintenance</a:t>
            </a:r>
          </a:p>
        </p:txBody>
      </p:sp>
    </p:spTree>
    <p:extLst>
      <p:ext uri="{BB962C8B-B14F-4D97-AF65-F5344CB8AC3E}">
        <ns5:creationId val="1723829538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drawing/2010/main" xmlns:ns5="http://schemas.microsoft.com/office/powerpoint/2010/main" xmlns:p="http://schemas.openxmlformats.org/presentationml/2006/main">
  <p:cSld>
    <p:spTree>
      <p:nvGrpSpPr>
        <p:cNvPr id="1" name="">
          <a:extLst>
            <a:ext uri="{FF2B5EF4-FFF2-40B4-BE49-F238E27FC236}">
              <ns2:creationId id="{CE8B6A0C-F7BD-C401-39F5-E742E4A93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ns2:creationId id="{41144EE2-3CC5-F321-39C6-B6B145658270}"/>
              </a:ext>
            </a:extLst>
          </p:cNvPr>
          <p:cNvPicPr>
            <a:picLocks noChangeAspect="1"/>
          </p:cNvPicPr>
          <p:nvPr/>
        </p:nvPicPr>
        <p:blipFill>
          <a:blip ns3:embed="rId3"/>
          <a:stretch>
            <a:fillRect/>
          </a:stretch>
        </p:blipFill>
        <p:spPr>
          <a:xfrm>
            <a:off x="488503" y="1172502"/>
            <a:ext cx="9012545" cy="4853298"/>
          </a:xfrm>
          <a:prstGeom prst="rect">
            <a:avLst/>
          </a:prstGeom>
        </p:spPr>
      </p:pic>
      <p:sp>
        <p:nvSpPr>
          <p:cNvPr id="7" name="Ellipse 13">
            <a:extLst>
              <a:ext uri="{FF2B5EF4-FFF2-40B4-BE49-F238E27FC236}">
                <ns2:creationId id="{8B6696BD-EB66-E499-7922-6ADF7DEA1115}"/>
              </a:ext>
            </a:extLst>
          </p:cNvPr>
          <p:cNvSpPr/>
          <p:nvPr/>
        </p:nvSpPr>
        <p:spPr>
          <a:xfrm rot="5400000">
            <a:off x="8892218" y="5568018"/>
            <a:ext cx="258467" cy="792088"/>
          </a:xfrm>
          <a:prstGeom prst="ellipse">
            <a:avLst/>
          </a:prstGeom>
          <a:noFill/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none"/>
          <a:lstStyle/>
          <a:p>
            <a:pPr algn="ctr">
              <a:buNone/>
            </a:pPr>
            <a:endParaRPr sz="1800">
              <a:solidFill>
                <a:schemeClr val="bg1"/>
              </a:solidFill>
            </a:endParaRPr>
          </a:p>
        </p:txBody>
      </p:sp>
      <p:sp>
        <p:nvSpPr>
          <p:cNvPr id="5" name="Textfeld 4">
            <a:extLst>
              <a:ext uri="{FF2B5EF4-FFF2-40B4-BE49-F238E27FC236}">
                <ns2:creationId id="{66EE50DD-8423-E6A9-6122-A263E55B2FF6}"/>
              </a:ext>
            </a:extLst>
          </p:cNvPr>
          <p:cNvSpPr txBox="1"/>
          <p:nvPr/>
        </p:nvSpPr>
        <p:spPr>
          <a:xfrm>
            <a:off x="1136576" y="1631886"/>
            <a:ext cx="763284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003FFF"/>
                </a:solidFill>
                <a:latin typeface="Calibri"/>
                <a:ea typeface="Calibri"/>
                <a:cs typeface="Calibri"/>
              </a:rPr>
              <a:t>Day X - 1 week (Wed, 10 Aug)</a:t>
            </a:r>
            <a:endParaRPr sz="4000">
              <a:solidFill>
                <a:srgbClr val="003FFF"/>
              </a:solidFill>
            </a:endParaRPr>
          </a:p>
        </p:txBody>
      </p:sp>
      <p:sp>
        <p:nvSpPr>
          <p:cNvPr id="6" name="Inhaltsplatzhalter 1">
            <a:extLst>
              <a:ext uri="{FF2B5EF4-FFF2-40B4-BE49-F238E27FC236}">
                <ns2:creationId id="{1B82D79E-7196-92C4-D6C1-C38201D5F39B}"/>
              </a:ext>
            </a:extLst>
          </p:cNvPr>
          <p:cNvSpPr txBox="1">
            <a:spLocks/>
          </p:cNvSpPr>
          <p:nvPr/>
        </p:nvSpPr>
        <p:spPr bwMode="auto">
          <a:xfrm>
            <a:off x="2576736" y="2209376"/>
            <a:ext cx="55417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spcAft>
                <a:spcPct val="100000"/>
              </a:spcAft>
              <a:buFont typeface="Arial"/>
              <a:buNone/>
            </a:pPr>
            <a:r>
              <a:rPr sz="2000">
                <a:solidFill>
                  <a:srgbClr val="003FFF"/>
                </a:solidFill>
                <a:latin typeface="Calibri"/>
                <a:ea typeface="Calibri"/>
                <a:cs typeface="Calibri"/>
              </a:rPr>
              <a:t>Vibration velocity vmax = 8.1 mm/s</a:t>
            </a:r>
            <a:endParaRPr sz="2000" baseline="-25000">
              <a:solidFill>
                <a:srgbClr val="003FFF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9" name="Gerade Verbindung mit Pfeil 8">
            <a:extLst>
              <a:ext uri="{FF2B5EF4-FFF2-40B4-BE49-F238E27FC236}">
                <ns2:creationId id="{D639526C-49AA-134C-A704-DAA69C414B7A}"/>
              </a:ext>
            </a:extLst>
          </p:cNvPr>
          <p:cNvCxnSpPr>
            <a:cxnSpLocks/>
            <a:stCxn id="7" idx="2"/>
            <a:endCxn id="6" idx="2"/>
          </p:cNvCxnSpPr>
          <p:nvPr/>
        </p:nvCxnSpPr>
        <p:spPr>
          <a:xfrm flipH="1" flipV="1">
            <a:off x="5347629" y="2609486"/>
            <a:ext cx="3673823" cy="3225343"/>
          </a:xfrm>
          <a:prstGeom prst="straightConnector1">
            <a:avLst/>
          </a:prstGeom>
          <a:ln w="28575">
            <a:solidFill>
              <a:srgbClr val="FFCC00"/>
            </a:solidFill>
            <a:headEnd type="triangle" w="med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12">
            <a:extLst>
              <a:ext uri="{FF2B5EF4-FFF2-40B4-BE49-F238E27FC236}">
                <ns2:creationId id="{8E63AC55-DB91-68EE-4446-65837EC589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952" y="820793"/>
            <a:ext cx="426270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4:hiddenFill>
                <a:solidFill>
                  <a:schemeClr val="accent1"/>
                </a:solidFill>
              </ns4:hiddenFill>
            </a:ext>
            <a:ext uri="{91240B29-F687-4f45-9708-019B960494DF}">
              <ns4:hiddenLine w="9525">
                <a:solidFill>
                  <a:schemeClr val="tx1"/>
                </a:solidFill>
                <a:miter lim="800000"/>
                <a:headEnd/>
                <a:tailEnd/>
              </ns4:hiddenLine>
            </a:ext>
            <a:ext uri="{AF507438-7753-43e0-B8FC-AC1667EBCBE1}">
              <ns4:hiddenEffects>
                <a:effectLst>
                  <a:outerShdw dist="35921" dir="2700000" algn="ctr" rotWithShape="0">
                    <a:schemeClr val="bg2"/>
                  </a:outerShdw>
                </a:effectLst>
              </ns4:hiddenEffects>
            </a:ext>
          </a:extLst>
        </p:spPr>
        <p:txBody>
          <a:bodyPr wrap="none">
            <a:spAutoFit/>
          </a:bodyPr>
          <a:lstStyle/>
          <a:p>
            <a:pPr algn="l">
              <a:buNone/>
            </a:pPr>
            <a:r>
              <a:rPr>
                <a:solidFill>
                  <a:srgbClr val="FF0000"/>
                </a:solidFill>
              </a:rPr>
              <a:t>The story of a bearing failure III</a:t>
            </a:r>
          </a:p>
        </p:txBody>
      </p:sp>
      <p:sp>
        <p:nvSpPr>
          <p:cNvPr id="8" name="Rectangle 5">
            <a:extLst>
              <a:ext uri="{FF2B5EF4-FFF2-40B4-BE49-F238E27FC236}">
                <ns2:creationId id="{86EF7F88-E938-9192-ED75-B7CA136CEB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2440" y="666868"/>
            <a:ext cx="21767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4:hiddenFill>
                <a:solidFill>
                  <a:schemeClr val="accent1"/>
                </a:solidFill>
              </ns4:hiddenFill>
            </a:ext>
            <a:ext uri="{91240B29-F687-4f45-9708-019B960494DF}">
              <ns4:hiddenLine w="9525">
                <a:solidFill>
                  <a:schemeClr val="tx1"/>
                </a:solidFill>
                <a:miter lim="800000"/>
                <a:headEnd/>
                <a:tailEnd/>
              </ns4:hiddenLine>
            </a:ext>
            <a:ext uri="{AF507438-7753-43e0-B8FC-AC1667EBCBE1}">
              <ns4:hiddenEffects>
                <a:effectLst>
                  <a:outerShdw dist="35921" dir="2700000" algn="ctr" rotWithShape="0">
                    <a:schemeClr val="bg2"/>
                  </a:outerShdw>
                </a:effectLst>
              </ns4:hiddenEffects>
            </a:ext>
          </a:extLst>
        </p:spPr>
        <p:txBody>
          <a:bodyPr wrap="none">
            <a:spAutoFit/>
          </a:bodyPr>
          <a:lstStyle/>
          <a:p>
            <a:pPr algn="r">
              <a:buNone/>
            </a:pPr>
            <a:r>
              <a:rPr sz="2000">
                <a:latin typeface="Calibri"/>
                <a:ea typeface="Calibri"/>
                <a:cs typeface="Calibri"/>
              </a:rPr>
              <a:t>Bearing monitoring</a:t>
            </a:r>
          </a:p>
        </p:txBody>
      </p:sp>
      <p:sp>
        <p:nvSpPr>
          <p:cNvPr id="10" name="Text Box 16">
            <a:extLst>
              <a:ext uri="{FF2B5EF4-FFF2-40B4-BE49-F238E27FC236}">
                <ns2:creationId id="{CDCC9A6C-4776-D726-1771-3AA7135E6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2800" y="108773"/>
            <a:ext cx="665639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4:hiddenFill>
                <a:solidFill>
                  <a:schemeClr val="accent1"/>
                </a:solidFill>
              </ns4:hiddenFill>
            </a:ext>
            <a:ext uri="{91240B29-F687-4f45-9708-019B960494DF}">
              <ns4:hiddenLine w="12700" algn="ctr">
                <a:solidFill>
                  <a:srgbClr val="00FF00"/>
                </a:solidFill>
                <a:miter lim="800000"/>
                <a:headEnd type="none" w="lg" len="lg"/>
                <a:tailEnd/>
              </ns4:hiddenLine>
            </a:ext>
            <a:ext uri="{AF507438-7753-43e0-B8FC-AC1667EBCBE1}">
              <ns4:hiddenEffects>
                <a:effectLst>
                  <a:outerShdw dist="35921" dir="2700000" algn="ctr" rotWithShape="0">
                    <a:schemeClr val="bg2"/>
                  </a:outerShdw>
                </a:effectLst>
              </ns4:hiddenEffects>
            </a:ext>
          </a:extLst>
        </p:spPr>
        <p:txBody>
          <a:bodyPr wrap="none">
            <a:spAutoFit/>
          </a:bodyPr>
          <a:lstStyle>
            <a:lvl1pPr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spcBef>
                <a:spcPct val="50000"/>
              </a:spcBef>
              <a:buNone/>
            </a:pPr>
            <a:r>
              <a:rPr sz="4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Preventive maintenance</a:t>
            </a:r>
          </a:p>
        </p:txBody>
      </p:sp>
    </p:spTree>
    <p:extLst>
      <p:ext uri="{BB962C8B-B14F-4D97-AF65-F5344CB8AC3E}">
        <ns5:creationId val="763048230"/>
      </p:ext>
    </p:extLst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drawing/2010/main" xmlns:ns5="http://schemas.microsoft.com/office/powerpoint/2010/main" xmlns:p="http://schemas.openxmlformats.org/presentationml/2006/main">
  <p:cSld>
    <p:spTree>
      <p:nvGrpSpPr>
        <p:cNvPr id="1" name="">
          <a:extLst>
            <a:ext uri="{FF2B5EF4-FFF2-40B4-BE49-F238E27FC236}">
              <ns2:creationId id="{B9DE2B5B-5AB6-6212-2945-D36C41AA2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ns2:creationId id="{03CC34E2-226F-4B1B-A865-4EE0E936E730}"/>
              </a:ext>
            </a:extLst>
          </p:cNvPr>
          <p:cNvPicPr>
            <a:picLocks noChangeAspect="1"/>
          </p:cNvPicPr>
          <p:nvPr/>
        </p:nvPicPr>
        <p:blipFill>
          <a:blip ns3:embed="rId3"/>
          <a:stretch>
            <a:fillRect/>
          </a:stretch>
        </p:blipFill>
        <p:spPr>
          <a:xfrm>
            <a:off x="560512" y="1154296"/>
            <a:ext cx="8950882" cy="4797271"/>
          </a:xfrm>
          <a:prstGeom prst="rect">
            <a:avLst/>
          </a:prstGeom>
        </p:spPr>
      </p:pic>
      <p:sp>
        <p:nvSpPr>
          <p:cNvPr id="7" name="Ellipse 13">
            <a:extLst>
              <a:ext uri="{FF2B5EF4-FFF2-40B4-BE49-F238E27FC236}">
                <ns2:creationId id="{9F696E30-B974-22C4-422D-703DAFB55172}"/>
              </a:ext>
            </a:extLst>
          </p:cNvPr>
          <p:cNvSpPr/>
          <p:nvPr/>
        </p:nvSpPr>
        <p:spPr>
          <a:xfrm rot="5400000">
            <a:off x="8892218" y="5491498"/>
            <a:ext cx="258467" cy="792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none"/>
          <a:lstStyle/>
          <a:p>
            <a:pPr algn="ctr">
              <a:buNone/>
            </a:pPr>
            <a:endParaRPr sz="1800">
              <a:solidFill>
                <a:schemeClr val="bg1"/>
              </a:solidFill>
            </a:endParaRPr>
          </a:p>
        </p:txBody>
      </p:sp>
      <p:sp>
        <p:nvSpPr>
          <p:cNvPr id="6" name="Inhaltsplatzhalter 1">
            <a:extLst>
              <a:ext uri="{FF2B5EF4-FFF2-40B4-BE49-F238E27FC236}">
                <ns2:creationId id="{1DEFE5D8-7B90-80B7-D313-C07E2C6A241E}"/>
              </a:ext>
            </a:extLst>
          </p:cNvPr>
          <p:cNvSpPr txBox="1">
            <a:spLocks/>
          </p:cNvSpPr>
          <p:nvPr/>
        </p:nvSpPr>
        <p:spPr bwMode="auto">
          <a:xfrm>
            <a:off x="2576736" y="2132856"/>
            <a:ext cx="55417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spcAft>
                <a:spcPct val="100000"/>
              </a:spcAft>
              <a:buFont typeface="Arial"/>
              <a:buNone/>
            </a:pPr>
            <a:r>
              <a:rPr sz="2000">
                <a:solidFill>
                  <a:srgbClr val="003FFF"/>
                </a:solidFill>
                <a:latin typeface="Calibri"/>
                <a:ea typeface="Calibri"/>
                <a:cs typeface="Calibri"/>
              </a:rPr>
              <a:t>Vibration velocity vmax = 10.9 mm/s</a:t>
            </a:r>
            <a:endParaRPr sz="2000" baseline="-25000">
              <a:solidFill>
                <a:srgbClr val="003FFF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9" name="Gerade Verbindung mit Pfeil 8">
            <a:extLst>
              <a:ext uri="{FF2B5EF4-FFF2-40B4-BE49-F238E27FC236}">
                <ns2:creationId id="{F1821914-C88C-CFFC-751D-A79EBF793066}"/>
              </a:ext>
            </a:extLst>
          </p:cNvPr>
          <p:cNvCxnSpPr>
            <a:cxnSpLocks/>
            <a:stCxn id="7" idx="2"/>
            <a:endCxn id="6" idx="2"/>
          </p:cNvCxnSpPr>
          <p:nvPr/>
        </p:nvCxnSpPr>
        <p:spPr>
          <a:xfrm flipH="1" flipV="1">
            <a:off x="5347629" y="2532966"/>
            <a:ext cx="3673823" cy="3225343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>
            <a:extLst>
              <a:ext uri="{FF2B5EF4-FFF2-40B4-BE49-F238E27FC236}">
                <ns2:creationId id="{188D3ED5-AD44-B1AE-585F-D85346E23380}"/>
              </a:ext>
            </a:extLst>
          </p:cNvPr>
          <p:cNvSpPr txBox="1"/>
          <p:nvPr/>
        </p:nvSpPr>
        <p:spPr>
          <a:xfrm>
            <a:off x="1136576" y="1555366"/>
            <a:ext cx="763284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003FFF"/>
                </a:solidFill>
                <a:latin typeface="Calibri"/>
                <a:ea typeface="Calibri"/>
                <a:cs typeface="Calibri"/>
              </a:rPr>
              <a:t>Day X - 1 day (Tue, 16 Aug)</a:t>
            </a:r>
            <a:endParaRPr sz="4000">
              <a:solidFill>
                <a:srgbClr val="003FFF"/>
              </a:solidFill>
            </a:endParaRPr>
          </a:p>
        </p:txBody>
      </p:sp>
      <p:sp>
        <p:nvSpPr>
          <p:cNvPr id="3" name="Rectangle 112">
            <a:extLst>
              <a:ext uri="{FF2B5EF4-FFF2-40B4-BE49-F238E27FC236}">
                <ns2:creationId id="{94742147-02F7-7553-EB1F-72407B1D6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504" y="821825"/>
            <a:ext cx="42883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4:hiddenFill>
                <a:solidFill>
                  <a:schemeClr val="accent1"/>
                </a:solidFill>
              </ns4:hiddenFill>
            </a:ext>
            <a:ext uri="{91240B29-F687-4f45-9708-019B960494DF}">
              <ns4:hiddenLine w="9525">
                <a:solidFill>
                  <a:schemeClr val="tx1"/>
                </a:solidFill>
                <a:miter lim="800000"/>
                <a:headEnd/>
                <a:tailEnd/>
              </ns4:hiddenLine>
            </a:ext>
            <a:ext uri="{AF507438-7753-43e0-B8FC-AC1667EBCBE1}">
              <ns4:hiddenEffects>
                <a:effectLst>
                  <a:outerShdw dist="35921" dir="2700000" algn="ctr" rotWithShape="0">
                    <a:schemeClr val="bg2"/>
                  </a:outerShdw>
                </a:effectLst>
              </ns4:hiddenEffects>
            </a:ext>
          </a:extLst>
        </p:spPr>
        <p:txBody>
          <a:bodyPr wrap="none">
            <a:spAutoFit/>
          </a:bodyPr>
          <a:lstStyle/>
          <a:p>
            <a:pPr algn="l">
              <a:buNone/>
            </a:pPr>
            <a:r>
              <a:rPr>
                <a:solidFill>
                  <a:srgbClr val="FF0000"/>
                </a:solidFill>
              </a:rPr>
              <a:t>The story of a bearing failure IV</a:t>
            </a:r>
          </a:p>
        </p:txBody>
      </p:sp>
      <p:sp>
        <p:nvSpPr>
          <p:cNvPr id="5" name="Rectangle 5">
            <a:extLst>
              <a:ext uri="{FF2B5EF4-FFF2-40B4-BE49-F238E27FC236}">
                <ns2:creationId id="{E703FB07-0FFC-6A00-A063-6D3ABA4E1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2440" y="666868"/>
            <a:ext cx="21767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4:hiddenFill>
                <a:solidFill>
                  <a:schemeClr val="accent1"/>
                </a:solidFill>
              </ns4:hiddenFill>
            </a:ext>
            <a:ext uri="{91240B29-F687-4f45-9708-019B960494DF}">
              <ns4:hiddenLine w="9525">
                <a:solidFill>
                  <a:schemeClr val="tx1"/>
                </a:solidFill>
                <a:miter lim="800000"/>
                <a:headEnd/>
                <a:tailEnd/>
              </ns4:hiddenLine>
            </a:ext>
            <a:ext uri="{AF507438-7753-43e0-B8FC-AC1667EBCBE1}">
              <ns4:hiddenEffects>
                <a:effectLst>
                  <a:outerShdw dist="35921" dir="2700000" algn="ctr" rotWithShape="0">
                    <a:schemeClr val="bg2"/>
                  </a:outerShdw>
                </a:effectLst>
              </ns4:hiddenEffects>
            </a:ext>
          </a:extLst>
        </p:spPr>
        <p:txBody>
          <a:bodyPr wrap="none">
            <a:spAutoFit/>
          </a:bodyPr>
          <a:lstStyle/>
          <a:p>
            <a:pPr algn="r">
              <a:buNone/>
            </a:pPr>
            <a:r>
              <a:rPr sz="2000">
                <a:latin typeface="Calibri"/>
                <a:ea typeface="Calibri"/>
                <a:cs typeface="Calibri"/>
              </a:rPr>
              <a:t>Bearing monitoring</a:t>
            </a:r>
          </a:p>
        </p:txBody>
      </p:sp>
      <p:sp>
        <p:nvSpPr>
          <p:cNvPr id="10" name="Text Box 16">
            <a:extLst>
              <a:ext uri="{FF2B5EF4-FFF2-40B4-BE49-F238E27FC236}">
                <ns2:creationId id="{224E649F-61A7-0387-9D22-9543DBCCB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2800" y="108773"/>
            <a:ext cx="665639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4:hiddenFill>
                <a:solidFill>
                  <a:schemeClr val="accent1"/>
                </a:solidFill>
              </ns4:hiddenFill>
            </a:ext>
            <a:ext uri="{91240B29-F687-4f45-9708-019B960494DF}">
              <ns4:hiddenLine w="12700" algn="ctr">
                <a:solidFill>
                  <a:srgbClr val="00FF00"/>
                </a:solidFill>
                <a:miter lim="800000"/>
                <a:headEnd type="none" w="lg" len="lg"/>
                <a:tailEnd/>
              </ns4:hiddenLine>
            </a:ext>
            <a:ext uri="{AF507438-7753-43e0-B8FC-AC1667EBCBE1}">
              <ns4:hiddenEffects>
                <a:effectLst>
                  <a:outerShdw dist="35921" dir="2700000" algn="ctr" rotWithShape="0">
                    <a:schemeClr val="bg2"/>
                  </a:outerShdw>
                </a:effectLst>
              </ns4:hiddenEffects>
            </a:ext>
          </a:extLst>
        </p:spPr>
        <p:txBody>
          <a:bodyPr wrap="none">
            <a:spAutoFit/>
          </a:bodyPr>
          <a:lstStyle>
            <a:lvl1pPr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spcBef>
                <a:spcPct val="50000"/>
              </a:spcBef>
              <a:buNone/>
            </a:pPr>
            <a:r>
              <a:rPr sz="4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Preventive maintenance</a:t>
            </a:r>
          </a:p>
        </p:txBody>
      </p:sp>
    </p:spTree>
    <p:extLst>
      <p:ext uri="{BB962C8B-B14F-4D97-AF65-F5344CB8AC3E}">
        <ns5:creationId val="543680036"/>
      </p:ext>
    </p:extLst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drawing/2010/main" xmlns:ns5="http://schemas.microsoft.com/office/powerpoint/2010/main" xmlns:p="http://schemas.openxmlformats.org/presentationml/2006/main">
  <p:cSld>
    <p:spTree>
      <p:nvGrpSpPr>
        <p:cNvPr id="1" name="">
          <a:extLst>
            <a:ext uri="{FF2B5EF4-FFF2-40B4-BE49-F238E27FC236}">
              <ns2:creationId id="{53751DB5-A65A-69E9-34EA-5B2694AC9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ns2:creationId id="{0BCE1ACE-4C90-713D-9AA4-5AB189DF0098}"/>
              </a:ext>
            </a:extLst>
          </p:cNvPr>
          <p:cNvPicPr>
            <a:picLocks noChangeAspect="1"/>
          </p:cNvPicPr>
          <p:nvPr/>
        </p:nvPicPr>
        <p:blipFill>
          <a:blip ns3:embed="rId3"/>
          <a:stretch>
            <a:fillRect/>
          </a:stretch>
        </p:blipFill>
        <p:spPr>
          <a:xfrm>
            <a:off x="413289" y="1197171"/>
            <a:ext cx="9073009" cy="4833854"/>
          </a:xfrm>
          <a:prstGeom prst="rect">
            <a:avLst/>
          </a:prstGeom>
        </p:spPr>
      </p:pic>
      <p:sp>
        <p:nvSpPr>
          <p:cNvPr id="14" name="Ellipse 13">
            <a:extLst>
              <a:ext uri="{FF2B5EF4-FFF2-40B4-BE49-F238E27FC236}">
                <ns2:creationId id="{C2DF5BA3-7DFB-0C30-5D7E-4FB30D56F398}"/>
              </a:ext>
            </a:extLst>
          </p:cNvPr>
          <p:cNvSpPr/>
          <p:nvPr/>
        </p:nvSpPr>
        <p:spPr>
          <a:xfrm rot="5400000">
            <a:off x="4991669" y="4697250"/>
            <a:ext cx="1977804" cy="4333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none"/>
          <a:lstStyle/>
          <a:p>
            <a:pPr algn="ctr">
              <a:buNone/>
            </a:pPr>
            <a:endParaRPr sz="1800">
              <a:solidFill>
                <a:schemeClr val="bg1"/>
              </a:solidFill>
            </a:endParaRPr>
          </a:p>
        </p:txBody>
      </p:sp>
      <p:sp>
        <p:nvSpPr>
          <p:cNvPr id="25609" name="Inhaltsplatzhalter 1">
            <a:extLst>
              <a:ext uri="{FF2B5EF4-FFF2-40B4-BE49-F238E27FC236}">
                <ns2:creationId id="{0CBBA91E-5B8C-6132-0E02-B4E99709F0DA}"/>
              </a:ext>
            </a:extLst>
          </p:cNvPr>
          <p:cNvSpPr txBox="1">
            <a:spLocks/>
          </p:cNvSpPr>
          <p:nvPr/>
        </p:nvSpPr>
        <p:spPr bwMode="auto">
          <a:xfrm>
            <a:off x="5381061" y="3059930"/>
            <a:ext cx="10468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spcAft>
                <a:spcPct val="100000"/>
              </a:spcAft>
              <a:buFont typeface="Arial"/>
              <a:buNone/>
            </a:pPr>
            <a:r>
              <a:rPr sz="200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CRASH!</a:t>
            </a:r>
          </a:p>
        </p:txBody>
      </p:sp>
      <p:sp>
        <p:nvSpPr>
          <p:cNvPr id="4" name="Explosion 1 3">
            <a:extLst>
              <a:ext uri="{FF2B5EF4-FFF2-40B4-BE49-F238E27FC236}">
                <ns2:creationId id="{01DD55BD-E3A4-01F3-405E-CB0983592DEB}"/>
              </a:ext>
            </a:extLst>
          </p:cNvPr>
          <p:cNvSpPr/>
          <p:nvPr/>
        </p:nvSpPr>
        <p:spPr bwMode="auto">
          <a:xfrm>
            <a:off x="5169024" y="2853821"/>
            <a:ext cx="1470880" cy="826886"/>
          </a:xfrm>
          <a:prstGeom prst="irregularSeal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AF507438-7753-43e0-B8FC-AC1667EBCBE1}">
              <ns4:hiddenEffects>
                <a:effectLst>
                  <a:outerShdw dist="35921" dir="2700000" algn="ctr" rotWithShape="0">
                    <a:schemeClr val="bg2"/>
                  </a:outerShdw>
                </a:effectLst>
              </ns4:hiddenEffects>
            </a:ext>
          </a:extLst>
        </p:spPr>
        <p:txBody>
          <a:bodyPr vert="horz" wrap="none" lIns="7200" tIns="7200" rIns="0" bIns="0" anchor="ctr">
            <a:spAutoFit/>
          </a:bodyPr>
          <a:lstStyle/>
          <a:p>
            <a:pPr marL="0" marR="0" indent="0" algn="ctr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sz="1400" b="0" i="0" u="none" strike="noStrike" cap="none" baseline="0">
              <a:ln>
                <a:noFill/>
              </a:ln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Inhaltsplatzhalter 1">
            <a:extLst>
              <a:ext uri="{FF2B5EF4-FFF2-40B4-BE49-F238E27FC236}">
                <ns2:creationId id="{F00F1AC5-281D-A5C9-D2A1-5A257767FBB3}"/>
              </a:ext>
            </a:extLst>
          </p:cNvPr>
          <p:cNvSpPr txBox="1">
            <a:spLocks/>
          </p:cNvSpPr>
          <p:nvPr/>
        </p:nvSpPr>
        <p:spPr bwMode="auto">
          <a:xfrm>
            <a:off x="2576736" y="2209376"/>
            <a:ext cx="55417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spcAft>
                <a:spcPct val="100000"/>
              </a:spcAft>
              <a:buFont typeface="Arial"/>
              <a:buNone/>
            </a:pPr>
            <a:r>
              <a:rPr sz="2000">
                <a:solidFill>
                  <a:srgbClr val="003FFF"/>
                </a:solidFill>
                <a:latin typeface="Calibri"/>
                <a:ea typeface="Calibri"/>
                <a:cs typeface="Calibri"/>
              </a:rPr>
              <a:t>Vibration velocity vmax = 11.3 mm/s</a:t>
            </a:r>
            <a:endParaRPr sz="2000" baseline="-25000">
              <a:solidFill>
                <a:srgbClr val="003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feld 2">
            <a:extLst>
              <a:ext uri="{FF2B5EF4-FFF2-40B4-BE49-F238E27FC236}">
                <ns2:creationId id="{4DF115B8-7B0B-10BF-AB65-3CE172B5F2D9}"/>
              </a:ext>
            </a:extLst>
          </p:cNvPr>
          <p:cNvSpPr txBox="1"/>
          <p:nvPr/>
        </p:nvSpPr>
        <p:spPr>
          <a:xfrm>
            <a:off x="1136576" y="1631886"/>
            <a:ext cx="763284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Day X (Wed, 17 Aug)</a:t>
            </a:r>
            <a:endParaRPr sz="4000">
              <a:solidFill>
                <a:srgbClr val="003FFF"/>
              </a:solidFill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ns2:creationId id="{5A182491-593F-B685-FAFE-4B41C839ACD8}"/>
              </a:ext>
            </a:extLst>
          </p:cNvPr>
          <p:cNvCxnSpPr>
            <a:cxnSpLocks/>
          </p:cNvCxnSpPr>
          <p:nvPr/>
        </p:nvCxnSpPr>
        <p:spPr>
          <a:xfrm flipH="1" flipV="1">
            <a:off x="6965499" y="2609486"/>
            <a:ext cx="2055953" cy="3225343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13">
            <a:extLst>
              <a:ext uri="{FF2B5EF4-FFF2-40B4-BE49-F238E27FC236}">
                <ns2:creationId id="{2C2B29F2-694F-AC3F-EAAA-1DFFC13EB732}"/>
              </a:ext>
            </a:extLst>
          </p:cNvPr>
          <p:cNvSpPr/>
          <p:nvPr/>
        </p:nvSpPr>
        <p:spPr>
          <a:xfrm rot="5400000">
            <a:off x="8892218" y="5568018"/>
            <a:ext cx="258467" cy="792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none"/>
          <a:lstStyle/>
          <a:p>
            <a:pPr algn="ctr">
              <a:buNone/>
            </a:pPr>
            <a:endParaRPr sz="1800">
              <a:solidFill>
                <a:schemeClr val="bg1"/>
              </a:solidFill>
            </a:endParaRPr>
          </a:p>
        </p:txBody>
      </p:sp>
      <p:sp>
        <p:nvSpPr>
          <p:cNvPr id="6" name="Rectangle 112">
            <a:extLst>
              <a:ext uri="{FF2B5EF4-FFF2-40B4-BE49-F238E27FC236}">
                <ns2:creationId id="{85601410-7DAA-9F77-0343-3F399E655C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488" y="851244"/>
            <a:ext cx="42242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4:hiddenFill>
                <a:solidFill>
                  <a:schemeClr val="accent1"/>
                </a:solidFill>
              </ns4:hiddenFill>
            </a:ext>
            <a:ext uri="{91240B29-F687-4f45-9708-019B960494DF}">
              <ns4:hiddenLine w="9525">
                <a:solidFill>
                  <a:schemeClr val="tx1"/>
                </a:solidFill>
                <a:miter lim="800000"/>
                <a:headEnd/>
                <a:tailEnd/>
              </ns4:hiddenLine>
            </a:ext>
            <a:ext uri="{AF507438-7753-43e0-B8FC-AC1667EBCBE1}">
              <ns4:hiddenEffects>
                <a:effectLst>
                  <a:outerShdw dist="35921" dir="2700000" algn="ctr" rotWithShape="0">
                    <a:schemeClr val="bg2"/>
                  </a:outerShdw>
                </a:effectLst>
              </ns4:hiddenEffects>
            </a:ext>
          </a:extLst>
        </p:spPr>
        <p:txBody>
          <a:bodyPr wrap="none">
            <a:spAutoFit/>
          </a:bodyPr>
          <a:lstStyle/>
          <a:p>
            <a:pPr algn="l">
              <a:buNone/>
            </a:pPr>
            <a:r>
              <a:rPr>
                <a:solidFill>
                  <a:srgbClr val="FF0000"/>
                </a:solidFill>
              </a:rPr>
              <a:t>The story of a bearing failure V</a:t>
            </a:r>
          </a:p>
        </p:txBody>
      </p:sp>
      <p:sp>
        <p:nvSpPr>
          <p:cNvPr id="7" name="Rectangle 5">
            <a:extLst>
              <a:ext uri="{FF2B5EF4-FFF2-40B4-BE49-F238E27FC236}">
                <ns2:creationId id="{6DDABB30-0A92-34B6-2E34-EB82EA50E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2440" y="666868"/>
            <a:ext cx="21767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4:hiddenFill>
                <a:solidFill>
                  <a:schemeClr val="accent1"/>
                </a:solidFill>
              </ns4:hiddenFill>
            </a:ext>
            <a:ext uri="{91240B29-F687-4f45-9708-019B960494DF}">
              <ns4:hiddenLine w="9525">
                <a:solidFill>
                  <a:schemeClr val="tx1"/>
                </a:solidFill>
                <a:miter lim="800000"/>
                <a:headEnd/>
                <a:tailEnd/>
              </ns4:hiddenLine>
            </a:ext>
            <a:ext uri="{AF507438-7753-43e0-B8FC-AC1667EBCBE1}">
              <ns4:hiddenEffects>
                <a:effectLst>
                  <a:outerShdw dist="35921" dir="2700000" algn="ctr" rotWithShape="0">
                    <a:schemeClr val="bg2"/>
                  </a:outerShdw>
                </a:effectLst>
              </ns4:hiddenEffects>
            </a:ext>
          </a:extLst>
        </p:spPr>
        <p:txBody>
          <a:bodyPr wrap="none">
            <a:spAutoFit/>
          </a:bodyPr>
          <a:lstStyle/>
          <a:p>
            <a:pPr algn="r">
              <a:buNone/>
            </a:pPr>
            <a:r>
              <a:rPr sz="2000">
                <a:latin typeface="Calibri"/>
                <a:ea typeface="Calibri"/>
                <a:cs typeface="Calibri"/>
              </a:rPr>
              <a:t>Bearing monitoring</a:t>
            </a:r>
          </a:p>
        </p:txBody>
      </p:sp>
      <p:sp>
        <p:nvSpPr>
          <p:cNvPr id="10" name="Text Box 16">
            <a:extLst>
              <a:ext uri="{FF2B5EF4-FFF2-40B4-BE49-F238E27FC236}">
                <ns2:creationId id="{83CCBD74-22E5-6542-F9DA-D716AB2DE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2800" y="108773"/>
            <a:ext cx="665639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4:hiddenFill>
                <a:solidFill>
                  <a:schemeClr val="accent1"/>
                </a:solidFill>
              </ns4:hiddenFill>
            </a:ext>
            <a:ext uri="{91240B29-F687-4f45-9708-019B960494DF}">
              <ns4:hiddenLine w="12700" algn="ctr">
                <a:solidFill>
                  <a:srgbClr val="00FF00"/>
                </a:solidFill>
                <a:miter lim="800000"/>
                <a:headEnd type="none" w="lg" len="lg"/>
                <a:tailEnd/>
              </ns4:hiddenLine>
            </a:ext>
            <a:ext uri="{AF507438-7753-43e0-B8FC-AC1667EBCBE1}">
              <ns4:hiddenEffects>
                <a:effectLst>
                  <a:outerShdw dist="35921" dir="2700000" algn="ctr" rotWithShape="0">
                    <a:schemeClr val="bg2"/>
                  </a:outerShdw>
                </a:effectLst>
              </ns4:hiddenEffects>
            </a:ext>
          </a:extLst>
        </p:spPr>
        <p:txBody>
          <a:bodyPr wrap="none">
            <a:spAutoFit/>
          </a:bodyPr>
          <a:lstStyle>
            <a:lvl1pPr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spcBef>
                <a:spcPct val="50000"/>
              </a:spcBef>
              <a:buNone/>
            </a:pPr>
            <a:r>
              <a:rPr sz="4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Preventive maintenance</a:t>
            </a:r>
          </a:p>
        </p:txBody>
      </p:sp>
    </p:spTree>
    <p:extLst>
      <p:ext uri="{BB962C8B-B14F-4D97-AF65-F5344CB8AC3E}">
        <ns5:creationId val="683622503"/>
      </p:ext>
    </p:extLst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ns2="http://schemas.microsoft.com/office/drawing/2014/main" xmlns:ns3="http://schemas.openxmlformats.org/officeDocument/2006/relationships" xmlns:ns4="http://schemas.microsoft.com/office/drawing/2010/main" xmlns:ns5="http://schemas.microsoft.com/office/powerpoint/2010/main" xmlns:p="http://schemas.openxmlformats.org/presentationml/2006/main">
  <p:cSld>
    <p:spTree>
      <p:nvGrpSpPr>
        <p:cNvPr id="1" name="">
          <a:extLst>
            <a:ext uri="{FF2B5EF4-FFF2-40B4-BE49-F238E27FC236}">
              <ns2:creationId id="{07D7FFA9-93BF-CF02-18E9-D985532BD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ns2:creationId id="{050F4577-BB27-D69B-654C-768F5598CC88}"/>
              </a:ext>
            </a:extLst>
          </p:cNvPr>
          <p:cNvPicPr>
            <a:picLocks noChangeAspect="1"/>
          </p:cNvPicPr>
          <p:nvPr/>
        </p:nvPicPr>
        <p:blipFill>
          <a:blip ns3:embed="rId3"/>
          <a:srcRect l="27720" r="34978"/>
          <a:stretch>
            <a:fillRect/>
          </a:stretch>
        </p:blipFill>
        <p:spPr>
          <a:xfrm>
            <a:off x="1496616" y="1194727"/>
            <a:ext cx="3384376" cy="4833854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ns2:creationId id="{AC2CFCD4-6C8E-73DF-7185-0304559B385A}"/>
              </a:ext>
            </a:extLst>
          </p:cNvPr>
          <p:cNvPicPr>
            <a:picLocks noChangeAspect="1"/>
          </p:cNvPicPr>
          <p:nvPr/>
        </p:nvPicPr>
        <p:blipFill>
          <a:blip ns3:embed="rId4"/>
          <a:srcRect l="43901" r="1"/>
          <a:stretch>
            <a:fillRect/>
          </a:stretch>
        </p:blipFill>
        <p:spPr>
          <a:xfrm>
            <a:off x="5167944" y="1194726"/>
            <a:ext cx="4006225" cy="483385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ns2:creationId id="{18C1A223-E459-FD2D-C64A-803942F2B261}"/>
              </a:ext>
            </a:extLst>
          </p:cNvPr>
          <p:cNvPicPr>
            <a:picLocks noChangeAspect="1"/>
          </p:cNvPicPr>
          <p:nvPr/>
        </p:nvPicPr>
        <p:blipFill>
          <a:blip ns3:embed="rId3"/>
          <a:srcRect r="80576"/>
          <a:stretch>
            <a:fillRect/>
          </a:stretch>
        </p:blipFill>
        <p:spPr>
          <a:xfrm>
            <a:off x="413289" y="1191858"/>
            <a:ext cx="1762119" cy="4833854"/>
          </a:xfrm>
          <a:prstGeom prst="rect">
            <a:avLst/>
          </a:prstGeom>
        </p:spPr>
      </p:pic>
      <p:sp>
        <p:nvSpPr>
          <p:cNvPr id="25609" name="Inhaltsplatzhalter 1">
            <a:extLst>
              <a:ext uri="{FF2B5EF4-FFF2-40B4-BE49-F238E27FC236}">
                <ns2:creationId id="{AA34192E-751D-9655-45C3-C8AFB0C2297C}"/>
              </a:ext>
            </a:extLst>
          </p:cNvPr>
          <p:cNvSpPr txBox="1">
            <a:spLocks/>
          </p:cNvSpPr>
          <p:nvPr/>
        </p:nvSpPr>
        <p:spPr bwMode="auto">
          <a:xfrm>
            <a:off x="3191472" y="2939526"/>
            <a:ext cx="10468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spcAft>
                <a:spcPct val="100000"/>
              </a:spcAft>
              <a:buFont typeface="Arial"/>
              <a:buNone/>
            </a:pPr>
            <a:r>
              <a:rPr sz="200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CRASH!</a:t>
            </a:r>
          </a:p>
        </p:txBody>
      </p:sp>
      <p:cxnSp>
        <p:nvCxnSpPr>
          <p:cNvPr id="21" name="Gerade Verbindung mit Pfeil 20">
            <a:extLst>
              <a:ext uri="{FF2B5EF4-FFF2-40B4-BE49-F238E27FC236}">
                <ns2:creationId id="{E9AD8DAA-30BF-9910-08F4-840330846AB3}"/>
              </a:ext>
            </a:extLst>
          </p:cNvPr>
          <p:cNvCxnSpPr>
            <a:cxnSpLocks/>
            <a:endCxn id="25609" idx="3"/>
          </p:cNvCxnSpPr>
          <p:nvPr/>
        </p:nvCxnSpPr>
        <p:spPr>
          <a:xfrm flipH="1" flipV="1">
            <a:off x="4238278" y="3139581"/>
            <a:ext cx="325333" cy="820832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xplosion 1 3">
            <a:extLst>
              <a:ext uri="{FF2B5EF4-FFF2-40B4-BE49-F238E27FC236}">
                <ns2:creationId id="{B295E6BC-26BF-AF1F-BFDC-EE1166F35F81}"/>
              </a:ext>
            </a:extLst>
          </p:cNvPr>
          <p:cNvSpPr/>
          <p:nvPr/>
        </p:nvSpPr>
        <p:spPr bwMode="auto">
          <a:xfrm>
            <a:off x="2979435" y="2733417"/>
            <a:ext cx="1470880" cy="826886"/>
          </a:xfrm>
          <a:prstGeom prst="irregularSeal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AF507438-7753-43e0-B8FC-AC1667EBCBE1}">
              <ns4:hiddenEffects>
                <a:effectLst>
                  <a:outerShdw dist="35921" dir="2700000" algn="ctr" rotWithShape="0">
                    <a:schemeClr val="bg2"/>
                  </a:outerShdw>
                </a:effectLst>
              </ns4:hiddenEffects>
            </a:ext>
          </a:extLst>
        </p:spPr>
        <p:txBody>
          <a:bodyPr vert="horz" wrap="none" lIns="7200" tIns="7200" rIns="0" bIns="0" anchor="ctr">
            <a:spAutoFit/>
          </a:bodyPr>
          <a:lstStyle/>
          <a:p>
            <a:pPr marL="0" marR="0" indent="0" algn="ctr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sz="1400" b="0" i="0" u="none" strike="noStrike" cap="none" baseline="0">
              <a:ln>
                <a:noFill/>
              </a:ln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Ellipse 13">
            <a:extLst>
              <a:ext uri="{FF2B5EF4-FFF2-40B4-BE49-F238E27FC236}">
                <ns2:creationId id="{18F6979C-F4F5-ABEA-F4E9-70699E0B2AA7}"/>
              </a:ext>
            </a:extLst>
          </p:cNvPr>
          <p:cNvSpPr/>
          <p:nvPr/>
        </p:nvSpPr>
        <p:spPr>
          <a:xfrm rot="5400000">
            <a:off x="8676194" y="5568018"/>
            <a:ext cx="258467" cy="792088"/>
          </a:xfrm>
          <a:prstGeom prst="ellipse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none"/>
          <a:lstStyle/>
          <a:p>
            <a:pPr algn="ctr">
              <a:buNone/>
            </a:pPr>
            <a:endParaRPr sz="1800">
              <a:solidFill>
                <a:schemeClr val="bg1"/>
              </a:solidFill>
            </a:endParaRPr>
          </a:p>
        </p:txBody>
      </p:sp>
      <p:sp>
        <p:nvSpPr>
          <p:cNvPr id="19" name="Inhaltsplatzhalter 1">
            <a:extLst>
              <a:ext uri="{FF2B5EF4-FFF2-40B4-BE49-F238E27FC236}">
                <ns2:creationId id="{40255916-3A4C-FD3D-DBEF-9FE1C3AA0AE5}"/>
              </a:ext>
            </a:extLst>
          </p:cNvPr>
          <p:cNvSpPr txBox="1">
            <a:spLocks/>
          </p:cNvSpPr>
          <p:nvPr/>
        </p:nvSpPr>
        <p:spPr bwMode="auto">
          <a:xfrm>
            <a:off x="5880824" y="2985693"/>
            <a:ext cx="310906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spcAft>
                <a:spcPct val="100000"/>
              </a:spcAft>
              <a:buFont typeface="Arial"/>
              <a:buNone/>
            </a:pPr>
            <a:r>
              <a:rPr sz="2000">
                <a:solidFill>
                  <a:srgbClr val="003FFF"/>
                </a:solidFill>
                <a:latin typeface="Calibri"/>
                <a:ea typeface="Calibri"/>
                <a:cs typeface="Calibri"/>
              </a:rPr>
              <a:t>Vibration velocity vmax = 4.4 mm/s</a:t>
            </a:r>
            <a:endParaRPr sz="2000" baseline="-25000">
              <a:solidFill>
                <a:srgbClr val="003FFF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20" name="Gerade Verbindung mit Pfeil 19">
            <a:extLst>
              <a:ext uri="{FF2B5EF4-FFF2-40B4-BE49-F238E27FC236}">
                <ns2:creationId id="{9142FEAF-BB0F-0A22-D9E9-C01C4AEF48EC}"/>
              </a:ext>
            </a:extLst>
          </p:cNvPr>
          <p:cNvCxnSpPr>
            <a:cxnSpLocks/>
            <a:stCxn id="17" idx="2"/>
            <a:endCxn id="19" idx="2"/>
          </p:cNvCxnSpPr>
          <p:nvPr/>
        </p:nvCxnSpPr>
        <p:spPr>
          <a:xfrm flipH="1" flipV="1">
            <a:off x="7435357" y="3693579"/>
            <a:ext cx="1370071" cy="2141250"/>
          </a:xfrm>
          <a:prstGeom prst="straightConnector1">
            <a:avLst/>
          </a:prstGeom>
          <a:ln w="28575">
            <a:solidFill>
              <a:srgbClr val="00FF00"/>
            </a:solidFill>
            <a:headEnd type="triangle" w="med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Inhaltsplatzhalter 1">
            <a:extLst>
              <a:ext uri="{FF2B5EF4-FFF2-40B4-BE49-F238E27FC236}">
                <ns2:creationId id="{01670DCE-F642-6777-DA8E-4698BE21751B}"/>
              </a:ext>
            </a:extLst>
          </p:cNvPr>
          <p:cNvSpPr txBox="1">
            <a:spLocks/>
          </p:cNvSpPr>
          <p:nvPr/>
        </p:nvSpPr>
        <p:spPr bwMode="auto">
          <a:xfrm>
            <a:off x="2591975" y="1144726"/>
            <a:ext cx="21035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spcAft>
                <a:spcPct val="100000"/>
              </a:spcAft>
              <a:buFont typeface="Arial"/>
              <a:buNone/>
            </a:pPr>
            <a:r>
              <a:rPr sz="2000">
                <a:solidFill>
                  <a:srgbClr val="003FFF"/>
                </a:solidFill>
                <a:latin typeface="Calibri"/>
                <a:ea typeface="Calibri"/>
                <a:cs typeface="Calibri"/>
              </a:rPr>
              <a:t>Failure on 17 August</a:t>
            </a:r>
            <a:endParaRPr sz="2000" baseline="-25000">
              <a:solidFill>
                <a:srgbClr val="003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Inhaltsplatzhalter 1">
            <a:extLst>
              <a:ext uri="{FF2B5EF4-FFF2-40B4-BE49-F238E27FC236}">
                <ns2:creationId id="{D3B3D4B9-3417-B4A5-6B31-B699C90EA44E}"/>
              </a:ext>
            </a:extLst>
          </p:cNvPr>
          <p:cNvSpPr txBox="1">
            <a:spLocks/>
          </p:cNvSpPr>
          <p:nvPr/>
        </p:nvSpPr>
        <p:spPr bwMode="auto">
          <a:xfrm>
            <a:off x="6152988" y="1144726"/>
            <a:ext cx="21035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spcAft>
                <a:spcPct val="100000"/>
              </a:spcAft>
              <a:buFont typeface="Arial"/>
              <a:buNone/>
            </a:pPr>
            <a:r>
              <a:rPr sz="2000">
                <a:solidFill>
                  <a:srgbClr val="003FFF"/>
                </a:solidFill>
                <a:latin typeface="Calibri"/>
                <a:ea typeface="Calibri"/>
                <a:cs typeface="Calibri"/>
              </a:rPr>
              <a:t>New air end on 7 October</a:t>
            </a:r>
            <a:endParaRPr sz="2000" baseline="-25000">
              <a:solidFill>
                <a:srgbClr val="003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5" name="Grafik 24">
            <a:extLst>
              <a:ext uri="{FF2B5EF4-FFF2-40B4-BE49-F238E27FC236}">
                <ns2:creationId id="{857558F5-3AE2-090E-98B0-76DAA3B6E7AD}"/>
              </a:ext>
            </a:extLst>
          </p:cNvPr>
          <p:cNvPicPr>
            <a:picLocks noChangeAspect="1"/>
          </p:cNvPicPr>
          <p:nvPr/>
        </p:nvPicPr>
        <p:blipFill>
          <a:blip ns3:embed="rId5"/>
          <a:stretch>
            <a:fillRect/>
          </a:stretch>
        </p:blipFill>
        <p:spPr>
          <a:xfrm>
            <a:off x="4166212" y="5834828"/>
            <a:ext cx="714780" cy="190608"/>
          </a:xfrm>
          <a:prstGeom prst="rect">
            <a:avLst/>
          </a:prstGeom>
        </p:spPr>
      </p:pic>
      <p:sp>
        <p:nvSpPr>
          <p:cNvPr id="5" name="Rectangle 112">
            <a:extLst>
              <a:ext uri="{FF2B5EF4-FFF2-40B4-BE49-F238E27FC236}">
                <ns2:creationId id="{1CBD8B42-EF56-6785-B84F-9DD493CD7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828" y="837793"/>
            <a:ext cx="42883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4:hiddenFill>
                <a:solidFill>
                  <a:schemeClr val="accent1"/>
                </a:solidFill>
              </ns4:hiddenFill>
            </a:ext>
            <a:ext uri="{91240B29-F687-4f45-9708-019B960494DF}">
              <ns4:hiddenLine w="9525">
                <a:solidFill>
                  <a:schemeClr val="tx1"/>
                </a:solidFill>
                <a:miter lim="800000"/>
                <a:headEnd/>
                <a:tailEnd/>
              </ns4:hiddenLine>
            </a:ext>
            <a:ext uri="{AF507438-7753-43e0-B8FC-AC1667EBCBE1}">
              <ns4:hiddenEffects>
                <a:effectLst>
                  <a:outerShdw dist="35921" dir="2700000" algn="ctr" rotWithShape="0">
                    <a:schemeClr val="bg2"/>
                  </a:outerShdw>
                </a:effectLst>
              </ns4:hiddenEffects>
            </a:ext>
          </a:extLst>
        </p:spPr>
        <p:txBody>
          <a:bodyPr wrap="none">
            <a:spAutoFit/>
          </a:bodyPr>
          <a:lstStyle/>
          <a:p>
            <a:pPr algn="l">
              <a:buNone/>
            </a:pPr>
            <a:r>
              <a:rPr>
                <a:solidFill>
                  <a:srgbClr val="FF0000"/>
                </a:solidFill>
              </a:rPr>
              <a:t>The story of a bearing failure VI</a:t>
            </a:r>
          </a:p>
        </p:txBody>
      </p:sp>
      <p:sp>
        <p:nvSpPr>
          <p:cNvPr id="6" name="Rectangle 5">
            <a:extLst>
              <a:ext uri="{FF2B5EF4-FFF2-40B4-BE49-F238E27FC236}">
                <ns2:creationId id="{2CF5C105-61B5-4EE4-950E-A968D7A99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2440" y="666868"/>
            <a:ext cx="21767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4:hiddenFill>
                <a:solidFill>
                  <a:schemeClr val="accent1"/>
                </a:solidFill>
              </ns4:hiddenFill>
            </a:ext>
            <a:ext uri="{91240B29-F687-4f45-9708-019B960494DF}">
              <ns4:hiddenLine w="9525">
                <a:solidFill>
                  <a:schemeClr val="tx1"/>
                </a:solidFill>
                <a:miter lim="800000"/>
                <a:headEnd/>
                <a:tailEnd/>
              </ns4:hiddenLine>
            </a:ext>
            <a:ext uri="{AF507438-7753-43e0-B8FC-AC1667EBCBE1}">
              <ns4:hiddenEffects>
                <a:effectLst>
                  <a:outerShdw dist="35921" dir="2700000" algn="ctr" rotWithShape="0">
                    <a:schemeClr val="bg2"/>
                  </a:outerShdw>
                </a:effectLst>
              </ns4:hiddenEffects>
            </a:ext>
          </a:extLst>
        </p:spPr>
        <p:txBody>
          <a:bodyPr wrap="none">
            <a:spAutoFit/>
          </a:bodyPr>
          <a:lstStyle/>
          <a:p>
            <a:pPr algn="r">
              <a:buNone/>
            </a:pPr>
            <a:r>
              <a:rPr sz="2000">
                <a:latin typeface="Calibri"/>
                <a:ea typeface="Calibri"/>
                <a:cs typeface="Calibri"/>
              </a:rPr>
              <a:t>Bearing monitoring</a:t>
            </a:r>
          </a:p>
        </p:txBody>
      </p:sp>
      <p:sp>
        <p:nvSpPr>
          <p:cNvPr id="7" name="Text Box 16">
            <a:extLst>
              <a:ext uri="{FF2B5EF4-FFF2-40B4-BE49-F238E27FC236}">
                <ns2:creationId id="{C439DF7D-6408-64E2-FAA5-EF14C076F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2800" y="108773"/>
            <a:ext cx="665639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4:hiddenFill>
                <a:solidFill>
                  <a:schemeClr val="accent1"/>
                </a:solidFill>
              </ns4:hiddenFill>
            </a:ext>
            <a:ext uri="{91240B29-F687-4f45-9708-019B960494DF}">
              <ns4:hiddenLine w="12700" algn="ctr">
                <a:solidFill>
                  <a:srgbClr val="00FF00"/>
                </a:solidFill>
                <a:miter lim="800000"/>
                <a:headEnd type="none" w="lg" len="lg"/>
                <a:tailEnd/>
              </ns4:hiddenLine>
            </a:ext>
            <a:ext uri="{AF507438-7753-43e0-B8FC-AC1667EBCBE1}">
              <ns4:hiddenEffects>
                <a:effectLst>
                  <a:outerShdw dist="35921" dir="2700000" algn="ctr" rotWithShape="0">
                    <a:schemeClr val="bg2"/>
                  </a:outerShdw>
                </a:effectLst>
              </ns4:hiddenEffects>
            </a:ext>
          </a:extLst>
        </p:spPr>
        <p:txBody>
          <a:bodyPr wrap="none">
            <a:spAutoFit/>
          </a:bodyPr>
          <a:lstStyle>
            <a:lvl1pPr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spcBef>
                <a:spcPct val="50000"/>
              </a:spcBef>
              <a:buNone/>
            </a:pPr>
            <a:r>
              <a:rPr sz="4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Preventive maintenance</a:t>
            </a:r>
          </a:p>
        </p:txBody>
      </p:sp>
    </p:spTree>
    <p:extLst>
      <p:ext uri="{BB962C8B-B14F-4D97-AF65-F5344CB8AC3E}">
        <ns5:creationId val="2262284895"/>
      </p:ext>
    </p:extLst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ns2="http://schemas.microsoft.com/office/drawing/2014/main" xmlns:ns3="http://schemas.microsoft.com/office/drawing/2010/main" xmlns:ns4="http://schemas.microsoft.com/office/powerpoint/2010/main" xmlns:p="http://schemas.openxmlformats.org/presentationml/2006/main">
  <p:cSld>
    <p:spTree>
      <p:nvGrpSpPr>
        <p:cNvPr id="1" name="">
          <a:extLst>
            <a:ext uri="{FF2B5EF4-FFF2-40B4-BE49-F238E27FC236}">
              <ns2:creationId id="{BE792D2D-1039-B506-4E5A-AE885F746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12">
            <a:extLst>
              <a:ext uri="{FF2B5EF4-FFF2-40B4-BE49-F238E27FC236}">
                <ns2:creationId id="{558E8360-7E82-541C-278E-5B608FE939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378" y="1276833"/>
            <a:ext cx="15840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3:hiddenFill>
                <a:solidFill>
                  <a:schemeClr val="accent1"/>
                </a:solidFill>
              </ns3:hiddenFill>
            </a:ext>
            <a:ext uri="{91240B29-F687-4f45-9708-019B960494DF}">
              <ns3:hiddenLine w="9525">
                <a:solidFill>
                  <a:schemeClr val="tx1"/>
                </a:solidFill>
                <a:miter lim="800000"/>
                <a:headEnd/>
                <a:tailEnd/>
              </ns3:hiddenLine>
            </a:ext>
            <a:ext uri="{AF507438-7753-43e0-B8FC-AC1667EBCBE1}">
              <ns3:hiddenEffects>
                <a:effectLst>
                  <a:outerShdw dist="35921" dir="2700000" algn="ctr" rotWithShape="0">
                    <a:schemeClr val="bg2"/>
                  </a:outerShdw>
                </a:effectLst>
              </ns3:hiddenEffects>
            </a:ext>
          </a:extLst>
        </p:spPr>
        <p:txBody>
          <a:bodyPr wrap="none">
            <a:spAutoFit/>
          </a:bodyPr>
          <a:lstStyle/>
          <a:p>
            <a:pPr algn="l">
              <a:buNone/>
            </a:pPr>
            <a:r>
              <a:rPr sz="2400">
                <a:solidFill>
                  <a:srgbClr val="FFCC00"/>
                </a:solidFill>
                <a:latin typeface="Calibri"/>
                <a:ea typeface="Calibri"/>
                <a:cs typeface="Calibri"/>
              </a:rPr>
              <a:t>Finding:</a:t>
            </a:r>
          </a:p>
        </p:txBody>
      </p:sp>
      <p:sp>
        <p:nvSpPr>
          <p:cNvPr id="22" name="Rectangle 112">
            <a:extLst>
              <a:ext uri="{FF2B5EF4-FFF2-40B4-BE49-F238E27FC236}">
                <ns2:creationId id="{831AF672-CAD3-D89C-EFD6-82FBC49C5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844824"/>
            <a:ext cx="9180512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3:hiddenFill>
                <a:solidFill>
                  <a:schemeClr val="accent1"/>
                </a:solidFill>
              </ns3:hiddenFill>
            </a:ext>
            <a:ext uri="{91240B29-F687-4f45-9708-019B960494DF}">
              <ns3:hiddenLine w="9525">
                <a:solidFill>
                  <a:schemeClr val="tx1"/>
                </a:solidFill>
                <a:miter lim="800000"/>
                <a:headEnd/>
                <a:tailEnd/>
              </ns3:hiddenLine>
            </a:ext>
            <a:ext uri="{AF507438-7753-43e0-B8FC-AC1667EBCBE1}">
              <ns3:hiddenEffects>
                <a:effectLst>
                  <a:outerShdw dist="35921" dir="2700000" algn="ctr" rotWithShape="0">
                    <a:schemeClr val="bg2"/>
                  </a:outerShdw>
                </a:effectLst>
              </ns3:hiddenEffects>
            </a:ext>
          </a:extLst>
        </p:spPr>
        <p:txBody>
          <a:bodyPr wrap="square">
            <a:spAutoFit/>
          </a:bodyPr>
          <a:lstStyle/>
          <a:p>
            <a:pPr marL="342900" indent="-342900" algn="l">
              <a:spcAft>
                <a:spcPct val="50000"/>
              </a:spcAft>
              <a:buFont typeface="Arial"/>
              <a:buChar char="•"/>
              <a:tabLst>
                <a:tab pos="1165225" algn="l"/>
              </a:tabLst>
            </a:pPr>
            <a:r>
              <a:rPr sz="2000">
                <a:latin typeface="Calibri"/>
                <a:ea typeface="Calibri"/>
                <a:cs typeface="Calibri"/>
              </a:rPr>
              <a:t>Vibration velocity rises a few days before failure.</a:t>
            </a:r>
          </a:p>
          <a:p>
            <a:pPr marL="342900" indent="-342900" algn="l">
              <a:spcAft>
                <a:spcPct val="50000"/>
              </a:spcAft>
              <a:buFont typeface="Arial"/>
              <a:buChar char="•"/>
              <a:tabLst>
                <a:tab pos="1165225" algn="l"/>
              </a:tabLst>
            </a:pPr>
            <a:r>
              <a:rPr sz="2000">
                <a:latin typeface="Calibri"/>
                <a:ea typeface="Calibri"/>
                <a:cs typeface="Calibri"/>
              </a:rPr>
              <a:t>When Airleader raises an alarm, the operator must stop the compressor immediately (!) and arrange an inexpensive air-end repair.</a:t>
            </a:r>
          </a:p>
          <a:p>
            <a:pPr marL="342900" indent="-342900" algn="l">
              <a:spcAft>
                <a:spcPct val="50000"/>
              </a:spcAft>
              <a:buFont typeface="Arial"/>
              <a:buChar char="•"/>
              <a:tabLst>
                <a:tab pos="1165225" algn="l"/>
              </a:tabLst>
            </a:pPr>
            <a:r>
              <a:rPr sz="2000">
                <a:latin typeface="Calibri"/>
                <a:ea typeface="Calibri"/>
                <a:cs typeface="Calibri"/>
              </a:rPr>
              <a:t>Set the "max alarm" threshold approximately 10-20% above the maximum normal value.</a:t>
            </a:r>
          </a:p>
        </p:txBody>
      </p:sp>
      <p:sp>
        <p:nvSpPr>
          <p:cNvPr id="25" name="Rectangle 112">
            <a:extLst>
              <a:ext uri="{FF2B5EF4-FFF2-40B4-BE49-F238E27FC236}">
                <ns2:creationId id="{C6B9E0B3-7787-B121-2EE6-DB0B070B8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488" y="3843625"/>
            <a:ext cx="81144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3:hiddenFill>
                <a:solidFill>
                  <a:schemeClr val="accent1"/>
                </a:solidFill>
              </ns3:hiddenFill>
            </a:ext>
            <a:ext uri="{91240B29-F687-4f45-9708-019B960494DF}">
              <ns3:hiddenLine w="9525">
                <a:solidFill>
                  <a:schemeClr val="tx1"/>
                </a:solidFill>
                <a:miter lim="800000"/>
                <a:headEnd/>
                <a:tailEnd/>
              </ns3:hiddenLine>
            </a:ext>
            <a:ext uri="{AF507438-7753-43e0-B8FC-AC1667EBCBE1}">
              <ns3:hiddenEffects>
                <a:effectLst>
                  <a:outerShdw dist="35921" dir="2700000" algn="ctr" rotWithShape="0">
                    <a:schemeClr val="bg2"/>
                  </a:outerShdw>
                </a:effectLst>
              </ns3:hiddenEffects>
            </a:ext>
          </a:extLst>
        </p:spPr>
        <p:txBody>
          <a:bodyPr wrap="none">
            <a:spAutoFit/>
          </a:bodyPr>
          <a:lstStyle/>
          <a:p>
            <a:pPr algn="l">
              <a:buNone/>
            </a:pPr>
            <a:r>
              <a:rPr sz="2400">
                <a:solidFill>
                  <a:srgbClr val="FFCC00"/>
                </a:solidFill>
                <a:latin typeface="Calibri"/>
                <a:ea typeface="Calibri"/>
                <a:cs typeface="Calibri"/>
              </a:rPr>
              <a:t>Tip:</a:t>
            </a:r>
          </a:p>
        </p:txBody>
      </p:sp>
      <p:sp>
        <p:nvSpPr>
          <p:cNvPr id="27" name="Rectangle 112">
            <a:extLst>
              <a:ext uri="{FF2B5EF4-FFF2-40B4-BE49-F238E27FC236}">
                <ns2:creationId id="{0FF074C0-6B60-0EAE-280A-3841E64E4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378" y="4305290"/>
            <a:ext cx="918051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3:hiddenFill>
                <a:solidFill>
                  <a:schemeClr val="accent1"/>
                </a:solidFill>
              </ns3:hiddenFill>
            </a:ext>
            <a:ext uri="{91240B29-F687-4f45-9708-019B960494DF}">
              <ns3:hiddenLine w="9525">
                <a:solidFill>
                  <a:schemeClr val="tx1"/>
                </a:solidFill>
                <a:miter lim="800000"/>
                <a:headEnd/>
                <a:tailEnd/>
              </ns3:hiddenLine>
            </a:ext>
            <a:ext uri="{AF507438-7753-43e0-B8FC-AC1667EBCBE1}">
              <ns3:hiddenEffects>
                <a:effectLst>
                  <a:outerShdw dist="35921" dir="2700000" algn="ctr" rotWithShape="0">
                    <a:schemeClr val="bg2"/>
                  </a:outerShdw>
                </a:effectLst>
              </ns3:hiddenEffects>
            </a:ext>
          </a:extLst>
        </p:spPr>
        <p:txBody>
          <a:bodyPr wrap="square">
            <a:spAutoFit/>
          </a:bodyPr>
          <a:lstStyle/>
          <a:p>
            <a:pPr marL="342900" indent="-342900" algn="l">
              <a:spcAft>
                <a:spcPct val="50000"/>
              </a:spcAft>
              <a:buFont typeface="Arial"/>
              <a:buChar char="•"/>
              <a:tabLst>
                <a:tab pos="708025" algn="l"/>
              </a:tabLst>
            </a:pPr>
            <a:r>
              <a:rPr sz="2000">
                <a:latin typeface="Calibri"/>
                <a:ea typeface="Calibri"/>
                <a:cs typeface="Calibri"/>
              </a:rPr>
              <a:t>Set the sensor's volt-free contact 20-30% above the maximum normal value.</a:t>
            </a:r>
          </a:p>
          <a:p>
            <a:pPr marL="342900" indent="-342900" algn="l">
              <a:spcAft>
                <a:spcPct val="50000"/>
              </a:spcAft>
              <a:buFont typeface="Arial"/>
              <a:buChar char="•"/>
              <a:tabLst>
                <a:tab pos="708025" algn="l"/>
              </a:tabLst>
            </a:pPr>
            <a:r>
              <a:rPr sz="2000">
                <a:latin typeface="Calibri"/>
                <a:ea typeface="Calibri"/>
                <a:cs typeface="Calibri"/>
              </a:rPr>
              <a:t>This takes the compressor out of service if the Airleader alarm is not acted on.</a:t>
            </a:r>
          </a:p>
        </p:txBody>
      </p:sp>
      <p:sp>
        <p:nvSpPr>
          <p:cNvPr id="3" name="Rectangle 5">
            <a:extLst>
              <a:ext uri="{FF2B5EF4-FFF2-40B4-BE49-F238E27FC236}">
                <ns2:creationId id="{F27FCF2D-5EF2-E89D-525E-85C26C8AA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2440" y="666868"/>
            <a:ext cx="21767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3:hiddenFill>
                <a:solidFill>
                  <a:schemeClr val="accent1"/>
                </a:solidFill>
              </ns3:hiddenFill>
            </a:ext>
            <a:ext uri="{91240B29-F687-4f45-9708-019B960494DF}">
              <ns3:hiddenLine w="9525">
                <a:solidFill>
                  <a:schemeClr val="tx1"/>
                </a:solidFill>
                <a:miter lim="800000"/>
                <a:headEnd/>
                <a:tailEnd/>
              </ns3:hiddenLine>
            </a:ext>
            <a:ext uri="{AF507438-7753-43e0-B8FC-AC1667EBCBE1}">
              <ns3:hiddenEffects>
                <a:effectLst>
                  <a:outerShdw dist="35921" dir="2700000" algn="ctr" rotWithShape="0">
                    <a:schemeClr val="bg2"/>
                  </a:outerShdw>
                </a:effectLst>
              </ns3:hiddenEffects>
            </a:ext>
          </a:extLst>
        </p:spPr>
        <p:txBody>
          <a:bodyPr wrap="none">
            <a:spAutoFit/>
          </a:bodyPr>
          <a:lstStyle/>
          <a:p>
            <a:pPr algn="r">
              <a:buNone/>
            </a:pPr>
            <a:r>
              <a:rPr sz="2000">
                <a:latin typeface="Calibri"/>
                <a:ea typeface="Calibri"/>
                <a:cs typeface="Calibri"/>
              </a:rPr>
              <a:t>Bearing monitoring</a:t>
            </a:r>
          </a:p>
        </p:txBody>
      </p:sp>
      <p:sp>
        <p:nvSpPr>
          <p:cNvPr id="4" name="Text Box 16">
            <a:extLst>
              <a:ext uri="{FF2B5EF4-FFF2-40B4-BE49-F238E27FC236}">
                <ns2:creationId id="{D3224BC9-052F-E281-1556-4BE8AE225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2800" y="108773"/>
            <a:ext cx="665639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3:hiddenFill>
                <a:solidFill>
                  <a:schemeClr val="accent1"/>
                </a:solidFill>
              </ns3:hiddenFill>
            </a:ext>
            <a:ext uri="{91240B29-F687-4f45-9708-019B960494DF}">
              <ns3:hiddenLine w="12700" algn="ctr">
                <a:solidFill>
                  <a:srgbClr val="00FF00"/>
                </a:solidFill>
                <a:miter lim="800000"/>
                <a:headEnd type="none" w="lg" len="lg"/>
                <a:tailEnd/>
              </ns3:hiddenLine>
            </a:ext>
            <a:ext uri="{AF507438-7753-43e0-B8FC-AC1667EBCBE1}">
              <ns3:hiddenEffects>
                <a:effectLst>
                  <a:outerShdw dist="35921" dir="2700000" algn="ctr" rotWithShape="0">
                    <a:schemeClr val="bg2"/>
                  </a:outerShdw>
                </a:effectLst>
              </ns3:hiddenEffects>
            </a:ext>
          </a:extLst>
        </p:spPr>
        <p:txBody>
          <a:bodyPr wrap="none">
            <a:spAutoFit/>
          </a:bodyPr>
          <a:lstStyle>
            <a:lvl1pPr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spcBef>
                <a:spcPct val="50000"/>
              </a:spcBef>
              <a:buNone/>
            </a:pPr>
            <a:r>
              <a:rPr sz="4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Preventive maintenance</a:t>
            </a:r>
          </a:p>
        </p:txBody>
      </p:sp>
    </p:spTree>
    <p:extLst>
      <p:ext uri="{BB962C8B-B14F-4D97-AF65-F5344CB8AC3E}">
        <ns4:creationId val="2627111733"/>
      </p:ext>
    </p:extLst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ns2="http://schemas.microsoft.com/office/drawing/2010/main" xmlns:ns3="http://schemas.microsoft.com/office/drawing/2014/main" xmlns:ns4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Inhaltsplatzhalter 2"/>
          <p:cNvSpPr>
            <a:spLocks noGrp="1"/>
          </p:cNvSpPr>
          <p:nvPr>
            <p:ph sz="quarter" idx="4294967295"/>
          </p:nvPr>
        </p:nvSpPr>
        <p:spPr>
          <a:xfrm>
            <a:off x="488504" y="1988840"/>
            <a:ext cx="8915400" cy="363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2:hiddenFill>
                <a:solidFill>
                  <a:schemeClr val="accent1"/>
                </a:solidFill>
              </ns2:hiddenFill>
            </a:ext>
            <a:ext uri="{91240B29-F687-4f45-9708-019B960494DF}">
              <ns2:hiddenLine w="9525" algn="ctr">
                <a:solidFill>
                  <a:schemeClr val="tx1"/>
                </a:solidFill>
                <a:miter lim="800000"/>
                <a:headEnd/>
                <a:tailEnd/>
              </ns2:hiddenLine>
            </a:ext>
            <a:ext uri="{AF507438-7753-43e0-B8FC-AC1667EBCBE1}">
              <ns2:hiddenEffects>
                <a:effectLst>
                  <a:outerShdw dist="35921" dir="2700000" algn="ctr" rotWithShape="0">
                    <a:schemeClr val="bg2"/>
                  </a:outerShdw>
                </a:effectLst>
              </ns2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ct val="50000"/>
              </a:spcAft>
              <a:buFont typeface="Arial"/>
              <a:buNone/>
              <a:tabLst>
                <a:tab pos="1165225" algn="l"/>
              </a:tabLst>
            </a:pPr>
            <a:r>
              <a:rPr sz="2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Reduced risk of failure.</a:t>
            </a:r>
          </a:p>
          <a:p>
            <a:pPr>
              <a:spcBef>
                <a:spcPct val="0"/>
              </a:spcBef>
              <a:spcAft>
                <a:spcPct val="50000"/>
              </a:spcAft>
              <a:buFont typeface="Arial"/>
              <a:buNone/>
              <a:tabLst>
                <a:tab pos="1165225" algn="l"/>
              </a:tabLst>
            </a:pPr>
            <a:r>
              <a:rPr sz="2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Replace bearings instead of the entire air end, at a much lower cost.</a:t>
            </a:r>
          </a:p>
          <a:p>
            <a:pPr>
              <a:spcBef>
                <a:spcPct val="0"/>
              </a:spcBef>
              <a:spcAft>
                <a:spcPct val="50000"/>
              </a:spcAft>
              <a:buFont typeface="Arial"/>
              <a:buNone/>
              <a:tabLst>
                <a:tab pos="1165225" algn="l"/>
              </a:tabLst>
            </a:pPr>
            <a:r>
              <a:rPr sz="2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Condition-based maintenance.</a:t>
            </a:r>
          </a:p>
          <a:p>
            <a:pPr>
              <a:spcBef>
                <a:spcPct val="0"/>
              </a:spcBef>
              <a:spcAft>
                <a:spcPct val="50000"/>
              </a:spcAft>
              <a:buFont typeface="Arial"/>
              <a:buNone/>
              <a:tabLst>
                <a:tab pos="1165225" algn="l"/>
              </a:tabLst>
            </a:pPr>
            <a:r>
              <a:rPr sz="2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Longer service life.</a:t>
            </a:r>
          </a:p>
          <a:p>
            <a:pPr>
              <a:spcBef>
                <a:spcPct val="0"/>
              </a:spcBef>
              <a:spcAft>
                <a:spcPct val="50000"/>
              </a:spcAft>
              <a:buFont typeface="Arial"/>
              <a:buNone/>
              <a:tabLst>
                <a:tab pos="1165225" algn="l"/>
              </a:tabLst>
            </a:pPr>
            <a:r>
              <a:rPr sz="2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Reliable production.</a:t>
            </a:r>
          </a:p>
          <a:p>
            <a:pPr>
              <a:spcBef>
                <a:spcPct val="0"/>
              </a:spcBef>
              <a:spcAft>
                <a:spcPct val="50000"/>
              </a:spcAft>
              <a:buFont typeface="Arial"/>
              <a:buNone/>
              <a:tabLst>
                <a:tab pos="1165225" algn="l"/>
              </a:tabLst>
            </a:pPr>
            <a:r>
              <a:rPr sz="2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Suitable for all makes.</a:t>
            </a:r>
          </a:p>
          <a:p>
            <a:pPr>
              <a:spcBef>
                <a:spcPct val="0"/>
              </a:spcBef>
              <a:spcAft>
                <a:spcPct val="50000"/>
              </a:spcAft>
              <a:buFont typeface="Arial"/>
              <a:buNone/>
              <a:tabLst>
                <a:tab pos="1165225" algn="l"/>
              </a:tabLst>
            </a:pPr>
            <a:r>
              <a:rPr sz="2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Easy installation (no bearing data to enter, no external personnel, etc.).</a:t>
            </a:r>
          </a:p>
          <a:p>
            <a:pPr>
              <a:spcBef>
                <a:spcPct val="0"/>
              </a:spcBef>
              <a:spcAft>
                <a:spcPct val="50000"/>
              </a:spcAft>
              <a:buFont typeface="Arial"/>
              <a:buNone/>
              <a:tabLst>
                <a:tab pos="1165225" algn="l"/>
              </a:tabLst>
            </a:pPr>
            <a:r>
              <a:rPr sz="2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Affordable: retrofit approximately EUR 450 per system.</a:t>
            </a:r>
          </a:p>
        </p:txBody>
      </p:sp>
      <p:sp>
        <p:nvSpPr>
          <p:cNvPr id="5" name="Rectangle 112"/>
          <p:cNvSpPr>
            <a:spLocks noChangeArrowheads="1"/>
          </p:cNvSpPr>
          <p:nvPr/>
        </p:nvSpPr>
        <p:spPr bwMode="auto">
          <a:xfrm>
            <a:off x="381000" y="1082675"/>
            <a:ext cx="250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2:hiddenFill>
                <a:solidFill>
                  <a:schemeClr val="accent1"/>
                </a:solidFill>
              </ns2:hiddenFill>
            </a:ext>
            <a:ext uri="{91240B29-F687-4f45-9708-019B960494DF}">
              <ns2:hiddenLine w="9525">
                <a:solidFill>
                  <a:schemeClr val="tx1"/>
                </a:solidFill>
                <a:miter lim="800000"/>
                <a:headEnd/>
                <a:tailEnd/>
              </ns2:hiddenLine>
            </a:ext>
            <a:ext uri="{AF507438-7753-43e0-B8FC-AC1667EBCBE1}">
              <ns2:hiddenEffects>
                <a:effectLst>
                  <a:outerShdw dist="35921" dir="2700000" algn="ctr" rotWithShape="0">
                    <a:schemeClr val="bg2"/>
                  </a:outerShdw>
                </a:effectLst>
              </ns2:hiddenEffects>
            </a:ext>
          </a:extLst>
        </p:spPr>
        <p:txBody>
          <a:bodyPr wrap="none">
            <a:spAutoFit/>
          </a:bodyPr>
          <a:lstStyle/>
          <a:p>
            <a:pPr algn="l">
              <a:buNone/>
            </a:pPr>
            <a:r>
              <a:rPr sz="2400">
                <a:solidFill>
                  <a:srgbClr val="FFCC00"/>
                </a:solidFill>
                <a:latin typeface="Calibri"/>
                <a:ea typeface="Calibri"/>
                <a:cs typeface="Calibri"/>
              </a:rPr>
              <a:t>Benefits</a:t>
            </a:r>
          </a:p>
        </p:txBody>
      </p:sp>
      <p:sp>
        <p:nvSpPr>
          <p:cNvPr id="3" name="Rectangle 5">
            <a:extLst>
              <a:ext uri="{FF2B5EF4-FFF2-40B4-BE49-F238E27FC236}">
                <ns3:creationId id="{FD3CC5B9-6588-D6A4-98DB-799B45B83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2440" y="666868"/>
            <a:ext cx="21767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2:hiddenFill>
                <a:solidFill>
                  <a:schemeClr val="accent1"/>
                </a:solidFill>
              </ns2:hiddenFill>
            </a:ext>
            <a:ext uri="{91240B29-F687-4f45-9708-019B960494DF}">
              <ns2:hiddenLine w="9525">
                <a:solidFill>
                  <a:schemeClr val="tx1"/>
                </a:solidFill>
                <a:miter lim="800000"/>
                <a:headEnd/>
                <a:tailEnd/>
              </ns2:hiddenLine>
            </a:ext>
            <a:ext uri="{AF507438-7753-43e0-B8FC-AC1667EBCBE1}">
              <ns2:hiddenEffects>
                <a:effectLst>
                  <a:outerShdw dist="35921" dir="2700000" algn="ctr" rotWithShape="0">
                    <a:schemeClr val="bg2"/>
                  </a:outerShdw>
                </a:effectLst>
              </ns2:hiddenEffects>
            </a:ext>
          </a:extLst>
        </p:spPr>
        <p:txBody>
          <a:bodyPr wrap="none">
            <a:spAutoFit/>
          </a:bodyPr>
          <a:lstStyle/>
          <a:p>
            <a:pPr algn="r">
              <a:buNone/>
            </a:pPr>
            <a:r>
              <a:rPr sz="2000">
                <a:latin typeface="Calibri"/>
                <a:ea typeface="Calibri"/>
                <a:cs typeface="Calibri"/>
              </a:rPr>
              <a:t>Bearing monitoring</a:t>
            </a:r>
          </a:p>
        </p:txBody>
      </p:sp>
      <p:sp>
        <p:nvSpPr>
          <p:cNvPr id="7" name="Text Box 16">
            <a:extLst>
              <a:ext uri="{FF2B5EF4-FFF2-40B4-BE49-F238E27FC236}">
                <ns3:creationId id="{6BBA132F-0DB7-C62B-A7A0-6BEAF45AF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2800" y="108773"/>
            <a:ext cx="665639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ns2:hiddenFill>
                <a:solidFill>
                  <a:schemeClr val="accent1"/>
                </a:solidFill>
              </ns2:hiddenFill>
            </a:ext>
            <a:ext uri="{91240B29-F687-4f45-9708-019B960494DF}">
              <ns2:hiddenLine w="12700" algn="ctr">
                <a:solidFill>
                  <a:srgbClr val="00FF00"/>
                </a:solidFill>
                <a:miter lim="800000"/>
                <a:headEnd type="none" w="lg" len="lg"/>
                <a:tailEnd/>
              </ns2:hiddenLine>
            </a:ext>
            <a:ext uri="{AF507438-7753-43e0-B8FC-AC1667EBCBE1}">
              <ns2:hiddenEffects>
                <a:effectLst>
                  <a:outerShdw dist="35921" dir="2700000" algn="ctr" rotWithShape="0">
                    <a:schemeClr val="bg2"/>
                  </a:outerShdw>
                </a:effectLst>
              </ns2:hiddenEffects>
            </a:ext>
          </a:extLst>
        </p:spPr>
        <p:txBody>
          <a:bodyPr wrap="none">
            <a:spAutoFit/>
          </a:bodyPr>
          <a:lstStyle>
            <a:lvl1pPr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indent="-228600" algn="ctr">
              <a:spcBef>
                <a:spcPct val="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spcBef>
                <a:spcPct val="50000"/>
              </a:spcBef>
              <a:buNone/>
            </a:pPr>
            <a:r>
              <a:rPr sz="4000">
                <a:solidFill>
                  <a:srgbClr val="DDDDDD"/>
                </a:solidFill>
                <a:latin typeface="Calibri"/>
                <a:ea typeface="Calibri"/>
                <a:cs typeface="Calibri"/>
              </a:rPr>
              <a:t>Preventive maintenance</a:t>
            </a:r>
          </a:p>
        </p:txBody>
      </p:sp>
    </p:spTree>
    <p:extLst>
      <p:ext uri="{BB962C8B-B14F-4D97-AF65-F5344CB8AC3E}">
        <ns4:creationId val="482749880"/>
      </p:ext>
    </p:extLst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1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7200" tIns="720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7200" tIns="7200" rIns="0" bIns="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558</Words>
  <Application>Microsoft Macintosh PowerPoint</Application>
  <PresentationFormat>A4-Papier (210 x 297 mm)</PresentationFormat>
  <Paragraphs>94</Paragraphs>
  <Slides>14</Slides>
  <Notes>14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Arial</vt:lpstr>
      <vt:lpstr>Calibri</vt:lpstr>
      <vt:lpstr>Harlow Solid Italic</vt:lpstr>
      <vt:lpstr>1_Standarddesign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WF Steuerungstechnik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Norman</dc:creator>
  <cp:lastModifiedBy>Norman Kloss</cp:lastModifiedBy>
  <cp:revision>388</cp:revision>
  <cp:lastPrinted>2016-09-15T10:41:37Z</cp:lastPrinted>
  <dcterms:created xsi:type="dcterms:W3CDTF">2007-01-29T12:49:57Z</dcterms:created>
  <dcterms:modified xsi:type="dcterms:W3CDTF">2026-10-16T08:20:57Z</dcterms:modified>
</cp:coreProperties>
</file>